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84" r:id="rId2"/>
    <p:sldId id="285" r:id="rId3"/>
    <p:sldId id="286" r:id="rId4"/>
    <p:sldId id="288" r:id="rId5"/>
    <p:sldId id="289" r:id="rId6"/>
    <p:sldId id="291" r:id="rId7"/>
    <p:sldId id="292" r:id="rId8"/>
    <p:sldId id="293" r:id="rId9"/>
    <p:sldId id="294" r:id="rId10"/>
    <p:sldId id="295" r:id="rId11"/>
    <p:sldId id="296" r:id="rId12"/>
    <p:sldId id="297" r:id="rId13"/>
    <p:sldId id="298" r:id="rId14"/>
    <p:sldId id="299" r:id="rId15"/>
    <p:sldId id="300" r:id="rId16"/>
    <p:sldId id="301" r:id="rId17"/>
    <p:sldId id="302" r:id="rId18"/>
    <p:sldId id="303" r:id="rId19"/>
    <p:sldId id="304" r:id="rId20"/>
    <p:sldId id="305" r:id="rId21"/>
    <p:sldId id="306" r:id="rId22"/>
    <p:sldId id="307" r:id="rId23"/>
    <p:sldId id="308" r:id="rId24"/>
    <p:sldId id="309" r:id="rId25"/>
    <p:sldId id="287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74" d="100"/>
          <a:sy n="74" d="100"/>
        </p:scale>
        <p:origin x="56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EAB4DE-7656-4D5B-81EC-08A0080DF4EE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9E9AB2-6BDF-4ABE-AFD6-1C4EFDF90B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187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843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34F5B5D-84C5-412B-8817-687B34021AAC}" type="slidenum">
              <a:rPr lang="ru-RU"/>
              <a:pPr eaLnBrk="1" hangingPunct="1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310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1719A-AAA1-4874-A847-1F3145FE6A94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4322A-11D5-4508-A4DC-9F1835FCC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274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1719A-AAA1-4874-A847-1F3145FE6A94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4322A-11D5-4508-A4DC-9F1835FCC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88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1719A-AAA1-4874-A847-1F3145FE6A94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4322A-11D5-4508-A4DC-9F1835FCC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7506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1719A-AAA1-4874-A847-1F3145FE6A94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4322A-11D5-4508-A4DC-9F1835FCC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9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1719A-AAA1-4874-A847-1F3145FE6A94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4322A-11D5-4508-A4DC-9F1835FCC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861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1719A-AAA1-4874-A847-1F3145FE6A94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4322A-11D5-4508-A4DC-9F1835FCC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611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1719A-AAA1-4874-A847-1F3145FE6A94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4322A-11D5-4508-A4DC-9F1835FCC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4960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1719A-AAA1-4874-A847-1F3145FE6A94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4322A-11D5-4508-A4DC-9F1835FCC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960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1719A-AAA1-4874-A847-1F3145FE6A94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4322A-11D5-4508-A4DC-9F1835FCC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71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1719A-AAA1-4874-A847-1F3145FE6A94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4322A-11D5-4508-A4DC-9F1835FCC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541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1719A-AAA1-4874-A847-1F3145FE6A94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4322A-11D5-4508-A4DC-9F1835FCC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4718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1719A-AAA1-4874-A847-1F3145FE6A94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94322A-11D5-4508-A4DC-9F1835FCC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87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kazneb.kz/site/catalogue/view?br=1595552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18993" y="476672"/>
            <a:ext cx="8942784" cy="1143000"/>
          </a:xfrm>
        </p:spPr>
        <p:txBody>
          <a:bodyPr>
            <a:noAutofit/>
          </a:bodyPr>
          <a:lstStyle/>
          <a:p>
            <a:r>
              <a:rPr lang="ru-RU" sz="3733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КАЗАХСКИЙ НАЦИОНАЛЬНЫЙ УНИВЕРСИТЕТ ИМ. АЛЬ-ФАРАБИ</a:t>
            </a:r>
            <a:endParaRPr lang="ru-RU" sz="3733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27648" y="1780292"/>
            <a:ext cx="8640960" cy="23901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733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Кафедра политологии и политических технологий</a:t>
            </a:r>
            <a:endParaRPr lang="ru-RU" sz="3733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733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733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733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35627" y="3384735"/>
            <a:ext cx="8832981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733" b="1" dirty="0" smtClean="0"/>
              <a:t>Политология</a:t>
            </a:r>
            <a:endParaRPr lang="ru-RU" sz="3733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19668" y="4599395"/>
            <a:ext cx="54061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Абжаппарова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А.А.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Старший преподаватель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03" y="523578"/>
            <a:ext cx="1619476" cy="146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684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782888" y="333376"/>
            <a:ext cx="7885112" cy="574675"/>
          </a:xfrm>
        </p:spPr>
        <p:txBody>
          <a:bodyPr anchor="t">
            <a:noAutofit/>
          </a:bodyPr>
          <a:lstStyle/>
          <a:p>
            <a:pPr algn="ctr" eaLnBrk="1" hangingPunct="1"/>
            <a:r>
              <a:rPr lang="ru-RU" alt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ДЕМОКРИТ</a:t>
            </a:r>
            <a:br>
              <a:rPr lang="ru-RU" alt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alt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altLang="ru-RU" sz="2000" i="1"/>
              <a:t>древнегреческий мыслитель</a:t>
            </a:r>
            <a:br>
              <a:rPr lang="ru-RU" altLang="ru-RU" sz="2000" i="1"/>
            </a:br>
            <a:r>
              <a:rPr lang="ru-RU" altLang="ru-RU" sz="2000" i="1"/>
              <a:t>(около 460 до н. э., Абдеры, Фракия — около 360 г. до н. э.) </a:t>
            </a:r>
            <a:r>
              <a:rPr lang="ru-RU" alt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alt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alt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alt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1524000" y="1196976"/>
            <a:ext cx="4679950" cy="5400675"/>
          </a:xfrm>
        </p:spPr>
        <p:txBody>
          <a:bodyPr>
            <a:normAutofit/>
          </a:bodyPr>
          <a:lstStyle/>
          <a:p>
            <a:pPr marL="0" indent="0" algn="ctr">
              <a:lnSpc>
                <a:spcPct val="80000"/>
              </a:lnSpc>
              <a:buNone/>
            </a:pPr>
            <a:endParaRPr lang="ru-RU" altLang="ru-RU" sz="2000" i="1"/>
          </a:p>
          <a:p>
            <a:pPr marL="0" indent="0" algn="ctr">
              <a:lnSpc>
                <a:spcPct val="80000"/>
              </a:lnSpc>
              <a:buNone/>
            </a:pPr>
            <a:endParaRPr lang="ru-RU" altLang="ru-RU" sz="3200"/>
          </a:p>
          <a:p>
            <a:pPr marL="0" indent="0" algn="ctr">
              <a:lnSpc>
                <a:spcPct val="80000"/>
              </a:lnSpc>
              <a:buNone/>
            </a:pPr>
            <a:r>
              <a:rPr lang="ru-RU" altLang="ru-RU" sz="3200"/>
              <a:t>Демокрит оценивал политику как высшую форму искусства.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ru-RU" altLang="ru-RU" sz="3200"/>
              <a:t>По политическим взглядам представитель античной демократии, противник рабовладельческой аристократии.</a:t>
            </a:r>
          </a:p>
        </p:txBody>
      </p:sp>
      <p:pic>
        <p:nvPicPr>
          <p:cNvPr id="51203" name="Picture 2" descr="What Was Democritus Model Of The At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8650" y="2060576"/>
            <a:ext cx="3689350" cy="479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6065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263900" y="523876"/>
            <a:ext cx="7404100" cy="455613"/>
          </a:xfrm>
        </p:spPr>
        <p:txBody>
          <a:bodyPr anchor="t">
            <a:noAutofit/>
          </a:bodyPr>
          <a:lstStyle/>
          <a:p>
            <a:pPr algn="ctr" eaLnBrk="1" hangingPunct="1"/>
            <a:r>
              <a:rPr lang="ru-RU" altLang="ru-RU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СОКРАТ ИЗ АФИН -</a:t>
            </a:r>
            <a:br>
              <a:rPr lang="ru-RU" altLang="ru-RU" sz="240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altLang="ru-RU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 древнегреческий мыслитель (469-399 до н. э.)</a:t>
            </a:r>
            <a:br>
              <a:rPr lang="ru-RU" altLang="ru-RU" sz="240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sz="24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2227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1524000" y="1700214"/>
            <a:ext cx="5113338" cy="4897437"/>
          </a:xfrm>
        </p:spPr>
        <p:txBody>
          <a:bodyPr/>
          <a:lstStyle/>
          <a:p>
            <a:pPr marL="0" indent="0" algn="ctr">
              <a:buNone/>
            </a:pPr>
            <a:r>
              <a:rPr lang="ru-RU" altLang="ru-RU" sz="3200"/>
              <a:t>Важное место в учении Сократа занимает этико-политическая тематика, которая провозглашает главной целью воспитание добродетельного человека и гражданина</a:t>
            </a:r>
          </a:p>
          <a:p>
            <a:pPr marL="0" indent="0" algn="ctr">
              <a:buNone/>
            </a:pPr>
            <a:endParaRPr lang="ru-RU" altLang="ru-RU" sz="3200"/>
          </a:p>
        </p:txBody>
      </p:sp>
      <p:pic>
        <p:nvPicPr>
          <p:cNvPr id="52228" name="Picture 2" descr="Суждения великих Библиотека материалов Азбукиведи-истор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2600" y="1484314"/>
            <a:ext cx="38354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3337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26582"/>
          </a:xfrm>
        </p:spPr>
        <p:txBody>
          <a:bodyPr>
            <a:noAutofit/>
          </a:bodyPr>
          <a:lstStyle/>
          <a:p>
            <a:pPr algn="ctr">
              <a:lnSpc>
                <a:spcPct val="115000"/>
              </a:lnSpc>
            </a:pPr>
            <a:r>
              <a:rPr lang="ru-RU" altLang="ru-RU" sz="3600" i="1" dirty="0"/>
              <a:t>Наивысшего развития политическая мысль Античности достигла в учениях древнегреческих философов </a:t>
            </a:r>
            <a:br>
              <a:rPr lang="ru-RU" altLang="ru-RU" sz="3600" i="1" dirty="0"/>
            </a:br>
            <a:r>
              <a:rPr lang="ru-RU" altLang="ru-RU" sz="3600" b="1" i="1" dirty="0">
                <a:solidFill>
                  <a:srgbClr val="2708E0"/>
                </a:solidFill>
              </a:rPr>
              <a:t>Платона</a:t>
            </a:r>
            <a:r>
              <a:rPr lang="ru-RU" altLang="ru-RU" sz="3600" i="1" dirty="0">
                <a:solidFill>
                  <a:srgbClr val="2708E0"/>
                </a:solidFill>
              </a:rPr>
              <a:t> и </a:t>
            </a:r>
            <a:r>
              <a:rPr lang="ru-RU" altLang="ru-RU" sz="3600" b="1" i="1" dirty="0">
                <a:solidFill>
                  <a:srgbClr val="2708E0"/>
                </a:solidFill>
              </a:rPr>
              <a:t>Аристотеля</a:t>
            </a:r>
            <a:r>
              <a:rPr lang="ru-RU" altLang="ru-RU" sz="3600" i="1" dirty="0">
                <a:solidFill>
                  <a:srgbClr val="2708E0"/>
                </a:solidFill>
              </a:rPr>
              <a:t>. </a:t>
            </a:r>
            <a:br>
              <a:rPr lang="ru-RU" altLang="ru-RU" sz="3600" i="1" dirty="0">
                <a:solidFill>
                  <a:srgbClr val="2708E0"/>
                </a:solidFill>
              </a:rPr>
            </a:br>
            <a:r>
              <a:rPr lang="ru-RU" altLang="ru-RU" sz="3600" i="1" dirty="0"/>
              <a:t>Их политические взгляды формировались в рамках единой, всеохватывающей философской науки и поэтому во многом носили общий философско-религиозный характер </a:t>
            </a:r>
            <a:br>
              <a:rPr lang="ru-RU" altLang="ru-RU" sz="3600" i="1" dirty="0"/>
            </a:b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8280267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115889"/>
            <a:ext cx="9036050" cy="865187"/>
          </a:xfrm>
        </p:spPr>
        <p:txBody>
          <a:bodyPr anchor="t">
            <a:noAutofit/>
          </a:bodyPr>
          <a:lstStyle/>
          <a:p>
            <a:pPr algn="ctr" eaLnBrk="1" hangingPunct="1"/>
            <a:r>
              <a:rPr lang="ru-RU" altLang="ru-RU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ПЛАТОН -</a:t>
            </a:r>
            <a:br>
              <a:rPr lang="ru-RU" altLang="ru-RU" sz="240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altLang="ru-RU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древнегреческий философ (427-347 гг. до н. э.) </a:t>
            </a:r>
            <a:br>
              <a:rPr lang="ru-RU" altLang="ru-RU" sz="240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altLang="ru-RU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Автор сочинений «Государство», «Законы»</a:t>
            </a:r>
            <a:r>
              <a:rPr lang="ru-RU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, «Политик»</a:t>
            </a:r>
            <a:r>
              <a:rPr lang="ru-RU" altLang="ru-RU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br>
              <a:rPr lang="ru-RU" altLang="ru-RU" sz="240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sz="24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3251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1524001" y="1484313"/>
            <a:ext cx="6119813" cy="4608512"/>
          </a:xfrm>
        </p:spPr>
        <p:txBody>
          <a:bodyPr/>
          <a:lstStyle/>
          <a:p>
            <a:pPr marL="0" indent="0" algn="ctr">
              <a:lnSpc>
                <a:spcPct val="80000"/>
              </a:lnSpc>
              <a:buNone/>
            </a:pPr>
            <a:r>
              <a:rPr lang="ru-RU" altLang="ru-RU" sz="1600" b="1"/>
              <a:t>ОСНОВНЫЕ ПОЛОЖЕНИЯ ПОЛИТИЧЕСКОГО УЧЕНИЯ:</a:t>
            </a:r>
          </a:p>
          <a:p>
            <a:pPr marL="0" indent="0" algn="just">
              <a:lnSpc>
                <a:spcPct val="80000"/>
              </a:lnSpc>
            </a:pPr>
            <a:r>
              <a:rPr lang="ru-RU" altLang="ru-RU" sz="1600" b="1"/>
              <a:t> </a:t>
            </a:r>
            <a:r>
              <a:rPr lang="ru-RU" altLang="ru-RU" sz="2000" b="1"/>
              <a:t>Важнейшая форма существования общества - государство;</a:t>
            </a:r>
          </a:p>
          <a:p>
            <a:pPr marL="0" indent="0" algn="just">
              <a:lnSpc>
                <a:spcPct val="80000"/>
              </a:lnSpc>
            </a:pPr>
            <a:r>
              <a:rPr lang="ru-RU" altLang="ru-RU" sz="2000" b="1"/>
              <a:t> Государство - это </a:t>
            </a:r>
            <a:r>
              <a:rPr lang="ru-RU" altLang="ru-RU" sz="2000" b="1" i="1">
                <a:solidFill>
                  <a:schemeClr val="accent2"/>
                </a:solidFill>
              </a:rPr>
              <a:t>«творение природы»,</a:t>
            </a:r>
            <a:r>
              <a:rPr lang="ru-RU" altLang="ru-RU" sz="2000" b="1"/>
              <a:t> реализация естественной потребности человека в общении и совместной деятельности;</a:t>
            </a:r>
          </a:p>
          <a:p>
            <a:pPr marL="0" indent="0" algn="just">
              <a:lnSpc>
                <a:spcPct val="80000"/>
              </a:lnSpc>
            </a:pPr>
            <a:r>
              <a:rPr lang="ru-RU" altLang="ru-RU" sz="2000" b="1"/>
              <a:t> </a:t>
            </a:r>
            <a:r>
              <a:rPr lang="ru-RU" altLang="ru-RU" sz="2000" b="1" i="1"/>
              <a:t>государство-полис</a:t>
            </a:r>
            <a:r>
              <a:rPr lang="ru-RU" altLang="ru-RU" sz="2000" b="1"/>
              <a:t> - </a:t>
            </a:r>
            <a:r>
              <a:rPr lang="ru-RU" altLang="ru-RU" sz="2000" b="1" i="1">
                <a:solidFill>
                  <a:schemeClr val="accent2"/>
                </a:solidFill>
              </a:rPr>
              <a:t>высшее воплощение разума</a:t>
            </a:r>
            <a:r>
              <a:rPr lang="ru-RU" altLang="ru-RU" sz="2000" b="1">
                <a:solidFill>
                  <a:schemeClr val="accent2"/>
                </a:solidFill>
              </a:rPr>
              <a:t>, </a:t>
            </a:r>
            <a:r>
              <a:rPr lang="ru-RU" altLang="ru-RU" sz="2000" b="1" i="1">
                <a:solidFill>
                  <a:schemeClr val="accent2"/>
                </a:solidFill>
              </a:rPr>
              <a:t>справедливости и права</a:t>
            </a:r>
            <a:r>
              <a:rPr lang="ru-RU" altLang="ru-RU" sz="2000" b="1"/>
              <a:t>, а его наилучшие формы призваны </a:t>
            </a:r>
            <a:r>
              <a:rPr lang="ru-RU" altLang="ru-RU" sz="2000" b="1">
                <a:solidFill>
                  <a:schemeClr val="accent2"/>
                </a:solidFill>
              </a:rPr>
              <a:t>служить общему благу, защите и счастью свободных граждан;</a:t>
            </a:r>
          </a:p>
          <a:p>
            <a:pPr marL="0" indent="0" algn="just">
              <a:lnSpc>
                <a:spcPct val="80000"/>
              </a:lnSpc>
            </a:pPr>
            <a:r>
              <a:rPr lang="ru-RU" altLang="ru-RU" sz="2000" b="1"/>
              <a:t> государство должно регулировать все сферы жизни граждан.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ru-RU" altLang="ru-RU" sz="2000" b="1"/>
              <a:t>	Платон не разделял понятия государство и общество, необычайно возвеличивая роль государства. </a:t>
            </a:r>
          </a:p>
          <a:p>
            <a:pPr marL="0" indent="0" algn="just">
              <a:lnSpc>
                <a:spcPct val="80000"/>
              </a:lnSpc>
              <a:buNone/>
            </a:pPr>
            <a:endParaRPr lang="ru-RU" altLang="ru-RU" sz="1200" b="1">
              <a:solidFill>
                <a:schemeClr val="bg1"/>
              </a:solidFill>
            </a:endParaRPr>
          </a:p>
        </p:txBody>
      </p:sp>
      <p:pic>
        <p:nvPicPr>
          <p:cNvPr id="53252" name="Picture 2" descr="http://www.flagmagazin.hu/image.php/platon.jpg?width=&amp;height=&amp;image=/userfiles/text/plat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4176" y="1341439"/>
            <a:ext cx="2663825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4" name="Rectangle 6"/>
          <p:cNvSpPr>
            <a:spLocks noChangeArrowheads="1"/>
          </p:cNvSpPr>
          <p:nvPr/>
        </p:nvSpPr>
        <p:spPr bwMode="auto">
          <a:xfrm>
            <a:off x="5016500" y="5949950"/>
            <a:ext cx="56515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None/>
            </a:pPr>
            <a:r>
              <a:rPr lang="ru-RU" altLang="ru-RU" sz="2000" b="1">
                <a:solidFill>
                  <a:schemeClr val="bg1"/>
                </a:solidFill>
              </a:rPr>
              <a:t>З</a:t>
            </a:r>
            <a:r>
              <a:rPr lang="ru-RU" alt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адачу </a:t>
            </a:r>
            <a:r>
              <a:rPr lang="ru-RU" altLang="ru-RU" sz="2000" b="1">
                <a:solidFill>
                  <a:schemeClr val="bg1"/>
                </a:solidFill>
              </a:rPr>
              <a:t>политического знания он видел в нахождении оптимального устройства государства.</a:t>
            </a:r>
          </a:p>
        </p:txBody>
      </p:sp>
    </p:spTree>
    <p:extLst>
      <p:ext uri="{BB962C8B-B14F-4D97-AF65-F5344CB8AC3E}">
        <p14:creationId xmlns:p14="http://schemas.microsoft.com/office/powerpoint/2010/main" val="117846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2438400" y="482600"/>
            <a:ext cx="8229600" cy="522288"/>
          </a:xfrm>
        </p:spPr>
        <p:txBody>
          <a:bodyPr anchor="t">
            <a:noAutofit/>
          </a:bodyPr>
          <a:lstStyle/>
          <a:p>
            <a:pPr algn="ctr" eaLnBrk="1" hangingPunct="1"/>
            <a:r>
              <a:rPr lang="ru-RU" altLang="ru-RU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«ИДЕАЛЬНОЕ ГОСУДАРСТВО» ПЛАТОНА</a:t>
            </a:r>
            <a:br>
              <a:rPr lang="ru-RU" altLang="ru-RU" sz="240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sz="24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4294967295"/>
          </p:nvPr>
        </p:nvSpPr>
        <p:spPr>
          <a:xfrm>
            <a:off x="1524000" y="1412876"/>
            <a:ext cx="9144000" cy="5400675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80000"/>
              </a:lnSpc>
              <a:buFont typeface="Monotype Sorts"/>
              <a:buNone/>
            </a:pPr>
            <a:r>
              <a:rPr lang="ru-RU" altLang="ru-RU" sz="3600">
                <a:latin typeface="Monotype Corsiva" panose="03010101010201010101" pitchFamily="66" charset="0"/>
              </a:rPr>
              <a:t>Идеальное государство философ трактует как реализация идеи восхождения души в земной общественно-политической жизни в полисе. </a:t>
            </a:r>
          </a:p>
          <a:p>
            <a:pPr algn="ctr" eaLnBrk="1" hangingPunct="1">
              <a:lnSpc>
                <a:spcPct val="80000"/>
              </a:lnSpc>
              <a:buFont typeface="Monotype Sorts"/>
              <a:buNone/>
            </a:pPr>
            <a:r>
              <a:rPr lang="ru-RU" altLang="ru-RU" sz="3600">
                <a:latin typeface="Monotype Corsiva" panose="03010101010201010101" pitchFamily="66" charset="0"/>
              </a:rPr>
              <a:t>Конструируя такое государство, он исходит из того соответствия, которое, по его представлениям, существует между КОСМОСОМ В ЦЕЛОМ - ГОСУДАРСТВОМ – </a:t>
            </a:r>
          </a:p>
          <a:p>
            <a:pPr algn="ctr" eaLnBrk="1" hangingPunct="1">
              <a:lnSpc>
                <a:spcPct val="80000"/>
              </a:lnSpc>
              <a:buFont typeface="Monotype Sorts"/>
              <a:buNone/>
            </a:pPr>
            <a:r>
              <a:rPr lang="ru-RU" altLang="ru-RU" sz="3600">
                <a:latin typeface="Monotype Corsiva" panose="03010101010201010101" pitchFamily="66" charset="0"/>
              </a:rPr>
              <a:t>ОТДЕЛЬНОЙ ЧЕЛОВЕЧЕСКОЙ ДУШОЙ.</a:t>
            </a:r>
          </a:p>
          <a:p>
            <a:pPr eaLnBrk="1" hangingPunct="1">
              <a:lnSpc>
                <a:spcPct val="90000"/>
              </a:lnSpc>
            </a:pPr>
            <a:endParaRPr lang="ru-RU" sz="3600">
              <a:latin typeface="Monotype Corsiva" panose="03010101010201010101" pitchFamily="66" charset="0"/>
            </a:endParaRPr>
          </a:p>
        </p:txBody>
      </p:sp>
      <p:sp>
        <p:nvSpPr>
          <p:cNvPr id="60420" name="Oval 4"/>
          <p:cNvSpPr>
            <a:spLocks noChangeArrowheads="1"/>
          </p:cNvSpPr>
          <p:nvPr/>
        </p:nvSpPr>
        <p:spPr bwMode="auto">
          <a:xfrm>
            <a:off x="9409114" y="6092825"/>
            <a:ext cx="935037" cy="431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701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9288" y="188913"/>
            <a:ext cx="8748712" cy="1001712"/>
          </a:xfrm>
        </p:spPr>
        <p:txBody>
          <a:bodyPr anchor="t">
            <a:noAutofit/>
          </a:bodyPr>
          <a:lstStyle/>
          <a:p>
            <a:pPr algn="ctr" eaLnBrk="1" hangingPunct="1"/>
            <a:r>
              <a:rPr lang="ru-RU" altLang="ru-RU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ПЛАТОН ВЫДЕЛЯЕТ </a:t>
            </a:r>
            <a:br>
              <a:rPr lang="ru-RU" altLang="ru-RU" sz="240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altLang="ru-RU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5 ФОРМ ГОСУДАРСТВЕННОГО УСТРОЙСТВА:</a:t>
            </a:r>
            <a:r>
              <a:rPr lang="ru-RU" altLang="ru-RU" sz="200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altLang="ru-RU" sz="200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sz="20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1443" name="Объект 5"/>
          <p:cNvSpPr>
            <a:spLocks noGrp="1"/>
          </p:cNvSpPr>
          <p:nvPr>
            <p:ph idx="4294967295"/>
          </p:nvPr>
        </p:nvSpPr>
        <p:spPr>
          <a:xfrm>
            <a:off x="1524000" y="1412876"/>
            <a:ext cx="8713788" cy="5040313"/>
          </a:xfrm>
        </p:spPr>
        <p:txBody>
          <a:bodyPr/>
          <a:lstStyle/>
          <a:p>
            <a:pPr marL="533400" indent="-533400" algn="just">
              <a:buFont typeface="Wingdings" panose="05000000000000000000" pitchFamily="2" charset="2"/>
              <a:buAutoNum type="arabicPeriod"/>
            </a:pPr>
            <a:r>
              <a:rPr lang="ru-RU" altLang="ru-RU" sz="3200" b="1" i="1">
                <a:latin typeface="Monotype Corsiva" panose="03010101010201010101" pitchFamily="66" charset="0"/>
              </a:rPr>
              <a:t>Идеальная форма государства:</a:t>
            </a:r>
          </a:p>
          <a:p>
            <a:pPr marL="533400" indent="-533400" algn="just"/>
            <a:r>
              <a:rPr lang="ru-RU" altLang="ru-RU" sz="3200" b="1" i="1">
                <a:latin typeface="Monotype Corsiva" panose="03010101010201010101" pitchFamily="66" charset="0"/>
              </a:rPr>
              <a:t>аристократия (власть лучших, правление философов-мудрецов).</a:t>
            </a:r>
          </a:p>
          <a:p>
            <a:pPr marL="533400" indent="-533400" algn="just">
              <a:buNone/>
            </a:pPr>
            <a:r>
              <a:rPr lang="ru-RU" altLang="ru-RU" sz="3200" b="1" i="1">
                <a:latin typeface="Monotype Corsiva" panose="03010101010201010101" pitchFamily="66" charset="0"/>
              </a:rPr>
              <a:t>2. Несовершенные формы государства:</a:t>
            </a:r>
          </a:p>
          <a:p>
            <a:pPr marL="533400" indent="-533400" algn="just"/>
            <a:r>
              <a:rPr lang="ru-RU" altLang="ru-RU" sz="3200" b="1" i="1">
                <a:latin typeface="Monotype Corsiva" panose="03010101010201010101" pitchFamily="66" charset="0"/>
              </a:rPr>
              <a:t>тимократия (власть честолюбцев);</a:t>
            </a:r>
          </a:p>
          <a:p>
            <a:pPr marL="533400" indent="-533400" algn="just"/>
            <a:r>
              <a:rPr lang="ru-RU" altLang="ru-RU" sz="3200" b="1">
                <a:latin typeface="Monotype Corsiva" panose="03010101010201010101" pitchFamily="66" charset="0"/>
              </a:rPr>
              <a:t>олигархия (господство немногих богачей);</a:t>
            </a:r>
          </a:p>
          <a:p>
            <a:pPr marL="533400" indent="-533400" algn="just"/>
            <a:r>
              <a:rPr lang="ru-RU" altLang="ru-RU" sz="3200" b="1">
                <a:latin typeface="Monotype Corsiva" panose="03010101010201010101" pitchFamily="66" charset="0"/>
              </a:rPr>
              <a:t>демократия (власть большинства);</a:t>
            </a:r>
          </a:p>
          <a:p>
            <a:pPr marL="533400" indent="-533400" algn="just"/>
            <a:r>
              <a:rPr lang="ru-RU" altLang="ru-RU" sz="3200" b="1" i="1">
                <a:latin typeface="Monotype Corsiva" panose="03010101010201010101" pitchFamily="66" charset="0"/>
              </a:rPr>
              <a:t>тирания (наихудшая форма).</a:t>
            </a:r>
            <a:endParaRPr lang="ru-RU" sz="3200" b="1"/>
          </a:p>
        </p:txBody>
      </p:sp>
    </p:spTree>
    <p:extLst>
      <p:ext uri="{BB962C8B-B14F-4D97-AF65-F5344CB8AC3E}">
        <p14:creationId xmlns:p14="http://schemas.microsoft.com/office/powerpoint/2010/main" val="287348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2257426" y="908051"/>
            <a:ext cx="8410575" cy="563563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2400">
                <a:solidFill>
                  <a:srgbClr val="2708E0"/>
                </a:solidFill>
              </a:rPr>
              <a:t>ИДЕАЛЬНОЕ ОБЩЕСТВО СОСТОИТ </a:t>
            </a:r>
            <a:br>
              <a:rPr lang="ru-RU" altLang="ru-RU" sz="2400">
                <a:solidFill>
                  <a:srgbClr val="2708E0"/>
                </a:solidFill>
              </a:rPr>
            </a:br>
            <a:r>
              <a:rPr lang="ru-RU" altLang="ru-RU" sz="2400">
                <a:solidFill>
                  <a:srgbClr val="2708E0"/>
                </a:solidFill>
              </a:rPr>
              <a:t>ИЗ 3-Х СОСЛОВИЙ:</a:t>
            </a:r>
            <a:r>
              <a:rPr lang="ru-RU" altLang="ru-RU" sz="2000">
                <a:solidFill>
                  <a:srgbClr val="2708E0"/>
                </a:solidFill>
              </a:rPr>
              <a:t/>
            </a:r>
            <a:br>
              <a:rPr lang="ru-RU" altLang="ru-RU" sz="2000">
                <a:solidFill>
                  <a:srgbClr val="2708E0"/>
                </a:solidFill>
              </a:rPr>
            </a:br>
            <a:endParaRPr lang="ru-RU" sz="2000">
              <a:solidFill>
                <a:srgbClr val="2708E0"/>
              </a:solidFill>
            </a:endParaRP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>
          <a:xfrm>
            <a:off x="1905000" y="1557338"/>
            <a:ext cx="8305800" cy="4462462"/>
          </a:xfrm>
        </p:spPr>
        <p:txBody>
          <a:bodyPr/>
          <a:lstStyle/>
          <a:p>
            <a:pPr algn="just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3200" b="1">
                <a:latin typeface="Monotype Corsiva" panose="03010101010201010101" pitchFamily="66" charset="0"/>
              </a:rPr>
              <a:t>1. Правители-философы, которые справедливо управляют обществом.</a:t>
            </a: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3200" b="1">
                <a:latin typeface="Monotype Corsiva" panose="03010101010201010101" pitchFamily="66" charset="0"/>
              </a:rPr>
              <a:t>2. Чиновники и воины-стражники защищают общество.</a:t>
            </a: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3200" b="1">
                <a:latin typeface="Monotype Corsiva" panose="03010101010201010101" pitchFamily="66" charset="0"/>
              </a:rPr>
              <a:t>3. Ремесленники и земледельцы создают материальные средства.</a:t>
            </a:r>
          </a:p>
          <a:p>
            <a:pPr algn="ct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3200" b="1">
                <a:latin typeface="Monotype Corsiva" panose="03010101010201010101" pitchFamily="66" charset="0"/>
              </a:rPr>
              <a:t>Философы, чиновники и воины не имеют права на собственность и семью.</a:t>
            </a:r>
            <a:endParaRPr lang="ru-RU" altLang="ru-RU" sz="3200" b="1"/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1600" b="1"/>
              <a:t>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ru-RU" sz="2400"/>
          </a:p>
        </p:txBody>
      </p:sp>
    </p:spTree>
    <p:extLst>
      <p:ext uri="{BB962C8B-B14F-4D97-AF65-F5344CB8AC3E}">
        <p14:creationId xmlns:p14="http://schemas.microsoft.com/office/powerpoint/2010/main" val="12508506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135188" y="115889"/>
            <a:ext cx="8532812" cy="1584325"/>
          </a:xfrm>
        </p:spPr>
        <p:txBody>
          <a:bodyPr anchor="t">
            <a:noAutofit/>
          </a:bodyPr>
          <a:lstStyle/>
          <a:p>
            <a:pPr algn="ctr" eaLnBrk="1" hangingPunct="1"/>
            <a:r>
              <a:rPr lang="ru-RU" altLang="ru-RU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АРИСТОТЕЛЬ – </a:t>
            </a:r>
            <a:br>
              <a:rPr lang="ru-RU" altLang="ru-RU" sz="240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altLang="ru-RU" sz="2000">
                <a:effectLst>
                  <a:outerShdw blurRad="38100" dist="38100" dir="2700000" algn="tl">
                    <a:srgbClr val="C0C0C0"/>
                  </a:outerShdw>
                </a:effectLst>
              </a:rPr>
              <a:t>древнегреческий философ, основатель Ликея, учитель Александра Великого (384—322 до н. э.)</a:t>
            </a:r>
            <a:br>
              <a:rPr lang="ru-RU" altLang="ru-RU" sz="200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altLang="ru-RU" sz="2000">
                <a:effectLst>
                  <a:outerShdw blurRad="38100" dist="38100" dir="2700000" algn="tl">
                    <a:srgbClr val="C0C0C0"/>
                  </a:outerShdw>
                </a:effectLst>
              </a:rPr>
              <a:t>Основные труды: «Политика», Афинская полития»</a:t>
            </a:r>
            <a:r>
              <a:rPr lang="ru-RU" altLang="ru-RU" sz="240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altLang="ru-RU" sz="240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altLang="ru-RU" sz="120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altLang="ru-RU" sz="120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altLang="ru-RU" sz="120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altLang="ru-RU" sz="120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altLang="ru-RU" sz="120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altLang="ru-RU" sz="120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sz="12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8371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1524000" y="1557338"/>
            <a:ext cx="5905500" cy="5111750"/>
          </a:xfrm>
        </p:spPr>
        <p:txBody>
          <a:bodyPr/>
          <a:lstStyle/>
          <a:p>
            <a:pPr marL="304800" indent="-304800" algn="ctr">
              <a:lnSpc>
                <a:spcPct val="80000"/>
              </a:lnSpc>
              <a:buNone/>
            </a:pPr>
            <a:r>
              <a:rPr lang="ru-RU" altLang="ru-RU" sz="1600" b="1"/>
              <a:t>ОСНОВНЫЕ ПОЛОЖЕНИЯ ПОЛИТИЧЕСКОГО УЧЕНИЯ:</a:t>
            </a:r>
          </a:p>
          <a:p>
            <a:pPr marL="304800" indent="-304800" algn="just">
              <a:lnSpc>
                <a:spcPct val="125000"/>
              </a:lnSpc>
              <a:buFont typeface="Wingdings" panose="05000000000000000000" pitchFamily="2" charset="2"/>
              <a:buAutoNum type="arabicPeriod"/>
            </a:pPr>
            <a:r>
              <a:rPr lang="ru-RU" altLang="ru-RU" sz="1800" b="1"/>
              <a:t>Политика как наука тесно связана с </a:t>
            </a:r>
            <a:r>
              <a:rPr lang="ru-RU" altLang="ru-RU" sz="1800" b="1" i="1"/>
              <a:t>этикой </a:t>
            </a:r>
            <a:r>
              <a:rPr lang="ru-RU" altLang="ru-RU" sz="1800" b="1"/>
              <a:t>(нравами) и </a:t>
            </a:r>
            <a:r>
              <a:rPr lang="ru-RU" altLang="ru-RU" sz="1800" b="1" i="1"/>
              <a:t>развитыми представлениями о нравственности</a:t>
            </a:r>
            <a:r>
              <a:rPr lang="ru-RU" altLang="ru-RU" sz="1800" b="1"/>
              <a:t> (добродетелях). Этика предстает как введение, начало политики.</a:t>
            </a:r>
          </a:p>
          <a:p>
            <a:pPr marL="304800" indent="-304800" algn="just">
              <a:lnSpc>
                <a:spcPct val="125000"/>
              </a:lnSpc>
              <a:buFont typeface="Wingdings" panose="05000000000000000000" pitchFamily="2" charset="2"/>
              <a:buAutoNum type="arabicPeriod"/>
            </a:pPr>
            <a:r>
              <a:rPr lang="ru-RU" altLang="ru-RU" sz="1800" b="1"/>
              <a:t> </a:t>
            </a:r>
            <a:r>
              <a:rPr lang="ru-RU" altLang="ru-RU" sz="1800" b="1" i="1">
                <a:solidFill>
                  <a:srgbClr val="D10955"/>
                </a:solidFill>
              </a:rPr>
              <a:t>Объект</a:t>
            </a:r>
            <a:r>
              <a:rPr lang="ru-RU" altLang="ru-RU" sz="1800" b="1"/>
              <a:t> политической науки - прекрасное и справедливое. </a:t>
            </a:r>
          </a:p>
          <a:p>
            <a:pPr marL="304800" indent="-304800" algn="just">
              <a:lnSpc>
                <a:spcPct val="115000"/>
              </a:lnSpc>
              <a:buNone/>
            </a:pPr>
            <a:r>
              <a:rPr lang="ru-RU" altLang="ru-RU" sz="1800" b="1"/>
              <a:t>3. Основной вывод этических исследований в политике: политическая справедливость возможна лишь между свободными и равными людьми, принадлежащими к одному обществу, и имеет целью их самоудовлетворенность </a:t>
            </a:r>
            <a:r>
              <a:rPr lang="ru-RU" altLang="ru-RU" sz="1800" b="1">
                <a:solidFill>
                  <a:srgbClr val="0883CE"/>
                </a:solidFill>
              </a:rPr>
              <a:t>- </a:t>
            </a:r>
            <a:r>
              <a:rPr lang="ru-RU" altLang="ru-RU" sz="1800" b="1" i="1">
                <a:solidFill>
                  <a:srgbClr val="0883CE"/>
                </a:solidFill>
              </a:rPr>
              <a:t>АВТАРКИЮ.</a:t>
            </a:r>
          </a:p>
          <a:p>
            <a:pPr marL="304800" indent="-304800" algn="just">
              <a:lnSpc>
                <a:spcPct val="115000"/>
              </a:lnSpc>
              <a:buNone/>
            </a:pPr>
            <a:endParaRPr lang="ru-RU" altLang="ru-RU" sz="1800" b="1" i="1"/>
          </a:p>
          <a:p>
            <a:pPr marL="304800" indent="-304800" algn="ctr">
              <a:lnSpc>
                <a:spcPct val="80000"/>
              </a:lnSpc>
              <a:buNone/>
            </a:pPr>
            <a:endParaRPr lang="ru-RU" altLang="ru-RU" sz="1800" b="1"/>
          </a:p>
        </p:txBody>
      </p:sp>
      <p:pic>
        <p:nvPicPr>
          <p:cNvPr id="58372" name="Picture 2" descr="TheOnlineG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9200" y="1916113"/>
            <a:ext cx="30988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165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Текст 5"/>
          <p:cNvSpPr>
            <a:spLocks noGrp="1"/>
          </p:cNvSpPr>
          <p:nvPr>
            <p:ph type="body" idx="4294967295"/>
          </p:nvPr>
        </p:nvSpPr>
        <p:spPr>
          <a:xfrm>
            <a:off x="1524000" y="2060575"/>
            <a:ext cx="4040188" cy="609600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lnSpc>
                <a:spcPct val="80000"/>
              </a:lnSpc>
              <a:buNone/>
            </a:pPr>
            <a:r>
              <a:rPr lang="ru-RU" altLang="ru-RU" sz="2000" b="1">
                <a:cs typeface="Times New Roman" panose="02020603050405020304" pitchFamily="18" charset="0"/>
              </a:rPr>
              <a:t> </a:t>
            </a:r>
            <a:r>
              <a:rPr kumimoji="1" lang="ru-RU" altLang="ru-RU" sz="2400" b="1">
                <a:solidFill>
                  <a:schemeClr val="accent1"/>
                </a:solidFill>
              </a:rPr>
              <a:t>ПРАВИЛЬНЫЕ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kumimoji="1" lang="ru-RU" altLang="ru-RU" sz="2400" b="1">
                <a:solidFill>
                  <a:schemeClr val="accent1"/>
                </a:solidFill>
              </a:rPr>
              <a:t>ГОСУДАРСТВА</a:t>
            </a:r>
          </a:p>
          <a:p>
            <a:pPr marL="0" indent="0" algn="ctr">
              <a:lnSpc>
                <a:spcPct val="80000"/>
              </a:lnSpc>
              <a:buNone/>
            </a:pPr>
            <a:endParaRPr lang="ru-RU" sz="2400"/>
          </a:p>
        </p:txBody>
      </p:sp>
      <p:sp>
        <p:nvSpPr>
          <p:cNvPr id="62467" name="Текст 6"/>
          <p:cNvSpPr>
            <a:spLocks noGrp="1"/>
          </p:cNvSpPr>
          <p:nvPr>
            <p:ph type="body" sz="quarter" idx="4294967295"/>
          </p:nvPr>
        </p:nvSpPr>
        <p:spPr>
          <a:xfrm>
            <a:off x="6626226" y="1989138"/>
            <a:ext cx="4041775" cy="609600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lnSpc>
                <a:spcPct val="80000"/>
              </a:lnSpc>
              <a:buNone/>
            </a:pPr>
            <a:r>
              <a:rPr kumimoji="1" lang="ru-RU" altLang="ru-RU" sz="2400" b="1">
                <a:solidFill>
                  <a:srgbClr val="3F8297"/>
                </a:solidFill>
              </a:rPr>
              <a:t>НЕПРАВИЛЬНЫЕ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kumimoji="1" lang="ru-RU" altLang="ru-RU" sz="2400" b="1">
                <a:solidFill>
                  <a:srgbClr val="3F8297"/>
                </a:solidFill>
              </a:rPr>
              <a:t>ГОСУДАРСТВА</a:t>
            </a:r>
            <a:endParaRPr kumimoji="1" lang="ru-RU" altLang="ru-RU" sz="2400" b="1">
              <a:solidFill>
                <a:schemeClr val="accent1"/>
              </a:solidFill>
            </a:endParaRPr>
          </a:p>
          <a:p>
            <a:pPr marL="0" indent="0" algn="ctr">
              <a:lnSpc>
                <a:spcPct val="80000"/>
              </a:lnSpc>
              <a:buNone/>
            </a:pPr>
            <a:endParaRPr lang="ru-RU" sz="2400"/>
          </a:p>
        </p:txBody>
      </p:sp>
      <p:sp>
        <p:nvSpPr>
          <p:cNvPr id="8" name="Объект 7"/>
          <p:cNvSpPr>
            <a:spLocks noGrp="1"/>
          </p:cNvSpPr>
          <p:nvPr>
            <p:ph sz="quarter" idx="4294967295"/>
          </p:nvPr>
        </p:nvSpPr>
        <p:spPr>
          <a:xfrm>
            <a:off x="1524000" y="2997200"/>
            <a:ext cx="4040188" cy="21605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kumimoji="1" lang="ru-RU" altLang="ru-RU" sz="4000"/>
              <a:t>Правители имеют в виду общую пользу</a:t>
            </a:r>
          </a:p>
          <a:p>
            <a:pPr marL="0" indent="0"/>
            <a:endParaRPr lang="ru-RU" smtClean="0"/>
          </a:p>
        </p:txBody>
      </p:sp>
      <p:sp>
        <p:nvSpPr>
          <p:cNvPr id="9" name="Объект 8"/>
          <p:cNvSpPr>
            <a:spLocks noGrp="1"/>
          </p:cNvSpPr>
          <p:nvPr>
            <p:ph sz="quarter" idx="4294967295"/>
          </p:nvPr>
        </p:nvSpPr>
        <p:spPr>
          <a:xfrm>
            <a:off x="6626226" y="3068639"/>
            <a:ext cx="4041775" cy="2041525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altLang="ru-RU" sz="4000"/>
              <a:t>Правители видят только </a:t>
            </a:r>
          </a:p>
          <a:p>
            <a:pPr marL="0" indent="0" algn="ctr">
              <a:buNone/>
            </a:pPr>
            <a:r>
              <a:rPr lang="ru-RU" altLang="ru-RU" sz="4000"/>
              <a:t>своё личное благо</a:t>
            </a:r>
          </a:p>
          <a:p>
            <a:pPr marL="0" indent="0"/>
            <a:endParaRPr lang="ru-RU" smtClean="0"/>
          </a:p>
        </p:txBody>
      </p:sp>
      <p:sp>
        <p:nvSpPr>
          <p:cNvPr id="13" name="Заголовок 4"/>
          <p:cNvSpPr>
            <a:spLocks noGrp="1"/>
          </p:cNvSpPr>
          <p:nvPr>
            <p:ph type="title" idx="4294967295"/>
          </p:nvPr>
        </p:nvSpPr>
        <p:spPr>
          <a:xfrm>
            <a:off x="1524000" y="692151"/>
            <a:ext cx="8229600" cy="792163"/>
          </a:xfrm>
        </p:spPr>
        <p:txBody>
          <a:bodyPr anchor="t">
            <a:noAutofit/>
          </a:bodyPr>
          <a:lstStyle/>
          <a:p>
            <a:pPr algn="ctr" eaLnBrk="1" hangingPunct="1"/>
            <a:r>
              <a:rPr lang="ru-RU" altLang="ru-RU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АРИСТОТЕЛЬ РАЗЛИЧАЛ ПРАВИЛЬНЫЕ И НЕПРАВИЛЬНЫЕ ФОРМЫ ГОСУДАРСТВА</a:t>
            </a:r>
            <a:endParaRPr lang="ru-RU" sz="24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67491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 idx="4294967295"/>
          </p:nvPr>
        </p:nvSpPr>
        <p:spPr>
          <a:xfrm>
            <a:off x="2076450" y="908051"/>
            <a:ext cx="8591550" cy="720725"/>
          </a:xfrm>
        </p:spPr>
        <p:txBody>
          <a:bodyPr anchor="t">
            <a:noAutofit/>
          </a:bodyPr>
          <a:lstStyle/>
          <a:p>
            <a:pPr algn="ctr" eaLnBrk="1" hangingPunct="1"/>
            <a:r>
              <a:rPr lang="ru-RU" altLang="ru-RU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АРИСТОТЕЛЬ О ФОРМАХ ГОСУДАРСТВЕННОГО УСТРОЙСТВА</a:t>
            </a:r>
            <a:br>
              <a:rPr lang="ru-RU" altLang="ru-RU" sz="240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sz="24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3491" name="Текст 8"/>
          <p:cNvSpPr>
            <a:spLocks noGrp="1"/>
          </p:cNvSpPr>
          <p:nvPr>
            <p:ph type="body" sz="half" idx="4294967295"/>
          </p:nvPr>
        </p:nvSpPr>
        <p:spPr>
          <a:xfrm>
            <a:off x="1524001" y="1484314"/>
            <a:ext cx="6696075" cy="752475"/>
          </a:xfrm>
        </p:spPr>
        <p:txBody>
          <a:bodyPr/>
          <a:lstStyle/>
          <a:p>
            <a:pPr marL="0" indent="0" algn="ctr">
              <a:lnSpc>
                <a:spcPct val="125000"/>
              </a:lnSpc>
              <a:buNone/>
            </a:pPr>
            <a:r>
              <a:rPr lang="ru-RU" altLang="ru-RU" sz="3200" b="1">
                <a:solidFill>
                  <a:schemeClr val="accent2"/>
                </a:solidFill>
              </a:rPr>
              <a:t>Три правильные формы</a:t>
            </a:r>
            <a:r>
              <a:rPr lang="ru-RU" altLang="ru-RU" sz="3200" b="1"/>
              <a:t>  </a:t>
            </a:r>
          </a:p>
          <a:p>
            <a:pPr marL="0" indent="0" algn="ctr">
              <a:lnSpc>
                <a:spcPct val="125000"/>
              </a:lnSpc>
              <a:buNone/>
            </a:pPr>
            <a:endParaRPr lang="ru-RU" sz="1800"/>
          </a:p>
        </p:txBody>
      </p:sp>
      <p:sp>
        <p:nvSpPr>
          <p:cNvPr id="63492" name="Текст 8"/>
          <p:cNvSpPr txBox="1">
            <a:spLocks/>
          </p:cNvSpPr>
          <p:nvPr/>
        </p:nvSpPr>
        <p:spPr bwMode="auto">
          <a:xfrm>
            <a:off x="1703389" y="2781300"/>
            <a:ext cx="2879725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ru-RU" altLang="ru-RU" sz="2400" b="1">
                <a:latin typeface="Century Gothic" panose="020B0502020202020204" pitchFamily="34" charset="0"/>
                <a:cs typeface="Times New Roman" panose="02020603050405020304" pitchFamily="18" charset="0"/>
              </a:rPr>
              <a:t>Монархия</a:t>
            </a:r>
            <a:endParaRPr lang="ru-RU" sz="2400" b="1">
              <a:latin typeface="Century Gothic" panose="020B0502020202020204" pitchFamily="34" charset="0"/>
            </a:endParaRPr>
          </a:p>
        </p:txBody>
      </p:sp>
      <p:sp>
        <p:nvSpPr>
          <p:cNvPr id="63493" name="Текст 8"/>
          <p:cNvSpPr txBox="1">
            <a:spLocks/>
          </p:cNvSpPr>
          <p:nvPr/>
        </p:nvSpPr>
        <p:spPr bwMode="auto">
          <a:xfrm>
            <a:off x="7680326" y="2781300"/>
            <a:ext cx="2879725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ru-RU" altLang="ru-RU" sz="2400" b="1">
                <a:latin typeface="Century Gothic" panose="020B0502020202020204" pitchFamily="34" charset="0"/>
                <a:cs typeface="Times New Roman" panose="02020603050405020304" pitchFamily="18" charset="0"/>
              </a:rPr>
              <a:t>Полития</a:t>
            </a:r>
          </a:p>
          <a:p>
            <a:pPr algn="ctr" eaLnBrk="1" hangingPunct="1">
              <a:lnSpc>
                <a:spcPct val="125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2400" b="1"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3494" name="Текст 8"/>
          <p:cNvSpPr txBox="1">
            <a:spLocks/>
          </p:cNvSpPr>
          <p:nvPr/>
        </p:nvSpPr>
        <p:spPr bwMode="auto">
          <a:xfrm>
            <a:off x="4656139" y="2781300"/>
            <a:ext cx="2879725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ru-RU" altLang="ru-RU" sz="2400" b="1">
                <a:latin typeface="Century Gothic" panose="020B0502020202020204" pitchFamily="34" charset="0"/>
                <a:cs typeface="Times New Roman" panose="02020603050405020304" pitchFamily="18" charset="0"/>
              </a:rPr>
              <a:t>Аристократия</a:t>
            </a:r>
          </a:p>
          <a:p>
            <a:pPr algn="ctr" eaLnBrk="1" hangingPunct="1">
              <a:lnSpc>
                <a:spcPct val="125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600" b="1">
              <a:latin typeface="Century Gothic" panose="020B0502020202020204" pitchFamily="34" charset="0"/>
            </a:endParaRPr>
          </a:p>
        </p:txBody>
      </p:sp>
      <p:sp>
        <p:nvSpPr>
          <p:cNvPr id="63495" name="Текст 8"/>
          <p:cNvSpPr txBox="1">
            <a:spLocks/>
          </p:cNvSpPr>
          <p:nvPr/>
        </p:nvSpPr>
        <p:spPr bwMode="auto">
          <a:xfrm>
            <a:off x="2495550" y="3933825"/>
            <a:ext cx="7272338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ru-RU" altLang="ru-RU" sz="2800" b="1">
                <a:solidFill>
                  <a:srgbClr val="2708E0"/>
                </a:solidFill>
                <a:latin typeface="Century Gothic" panose="020B0502020202020204" pitchFamily="34" charset="0"/>
              </a:rPr>
              <a:t>Отклонения от правильных форм</a:t>
            </a:r>
            <a:endParaRPr lang="ru-RU" sz="2800" b="1">
              <a:solidFill>
                <a:srgbClr val="2708E0"/>
              </a:solidFill>
              <a:latin typeface="Century Gothic" panose="020B0502020202020204" pitchFamily="34" charset="0"/>
            </a:endParaRPr>
          </a:p>
        </p:txBody>
      </p:sp>
      <p:sp>
        <p:nvSpPr>
          <p:cNvPr id="63496" name="Текст 8"/>
          <p:cNvSpPr txBox="1">
            <a:spLocks/>
          </p:cNvSpPr>
          <p:nvPr/>
        </p:nvSpPr>
        <p:spPr bwMode="auto">
          <a:xfrm>
            <a:off x="1714501" y="5084764"/>
            <a:ext cx="2881313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ru-RU" altLang="ru-RU" sz="2400" b="1">
                <a:latin typeface="Century Gothic" panose="020B0502020202020204" pitchFamily="34" charset="0"/>
                <a:cs typeface="Times New Roman" panose="02020603050405020304" pitchFamily="18" charset="0"/>
              </a:rPr>
              <a:t>Тирания</a:t>
            </a:r>
          </a:p>
          <a:p>
            <a:pPr algn="ctr" eaLnBrk="1" hangingPunct="1">
              <a:lnSpc>
                <a:spcPct val="125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600">
              <a:latin typeface="Century Gothic" panose="020B0502020202020204" pitchFamily="34" charset="0"/>
            </a:endParaRPr>
          </a:p>
        </p:txBody>
      </p:sp>
      <p:sp>
        <p:nvSpPr>
          <p:cNvPr id="63497" name="Текст 8"/>
          <p:cNvSpPr txBox="1">
            <a:spLocks/>
          </p:cNvSpPr>
          <p:nvPr/>
        </p:nvSpPr>
        <p:spPr bwMode="auto">
          <a:xfrm>
            <a:off x="7691439" y="5084764"/>
            <a:ext cx="28797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ru-RU" altLang="ru-RU" sz="2400" b="1">
                <a:latin typeface="Century Gothic" panose="020B0502020202020204" pitchFamily="34" charset="0"/>
                <a:cs typeface="Times New Roman" panose="02020603050405020304" pitchFamily="18" charset="0"/>
              </a:rPr>
              <a:t>Демократия</a:t>
            </a:r>
          </a:p>
          <a:p>
            <a:pPr algn="ctr" eaLnBrk="1" hangingPunct="1">
              <a:lnSpc>
                <a:spcPct val="125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2400">
              <a:latin typeface="Century Gothic" panose="020B0502020202020204" pitchFamily="34" charset="0"/>
            </a:endParaRPr>
          </a:p>
        </p:txBody>
      </p:sp>
      <p:sp>
        <p:nvSpPr>
          <p:cNvPr id="63498" name="Текст 8"/>
          <p:cNvSpPr txBox="1">
            <a:spLocks/>
          </p:cNvSpPr>
          <p:nvPr/>
        </p:nvSpPr>
        <p:spPr bwMode="auto">
          <a:xfrm>
            <a:off x="4667251" y="5084764"/>
            <a:ext cx="28797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ru-RU" altLang="ru-RU" sz="2400" b="1">
                <a:latin typeface="Century Gothic" panose="020B0502020202020204" pitchFamily="34" charset="0"/>
                <a:cs typeface="Times New Roman" panose="02020603050405020304" pitchFamily="18" charset="0"/>
              </a:rPr>
              <a:t>Олигархия</a:t>
            </a:r>
          </a:p>
          <a:p>
            <a:pPr algn="ctr" eaLnBrk="1" hangingPunct="1">
              <a:lnSpc>
                <a:spcPct val="125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altLang="ru-RU" sz="2400" b="1"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25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60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081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35627" y="2204864"/>
            <a:ext cx="8832981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267" b="1" dirty="0" smtClean="0"/>
              <a:t>Политология</a:t>
            </a:r>
            <a:endParaRPr lang="ru-RU" sz="4267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1825" y="2953852"/>
            <a:ext cx="11322343" cy="1918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/>
            <a:r>
              <a:rPr lang="ru-RU" sz="4267" b="1" dirty="0" smtClean="0"/>
              <a:t>Лекция </a:t>
            </a:r>
            <a:r>
              <a:rPr lang="en-US" sz="4267" b="1" dirty="0" smtClean="0"/>
              <a:t>2</a:t>
            </a:r>
            <a:r>
              <a:rPr lang="ru-RU" sz="4000" b="1" dirty="0">
                <a:solidFill>
                  <a:srgbClr val="2708E0"/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 </a:t>
            </a:r>
            <a:r>
              <a:rPr lang="ru-RU" sz="3200" b="1" dirty="0">
                <a:latin typeface="Arial" panose="020B0604020202020204" pitchFamily="34" charset="0"/>
                <a:ea typeface="BatangChe" panose="02030609000101010101" pitchFamily="49" charset="-127"/>
                <a:cs typeface="Arial" panose="020B0604020202020204" pitchFamily="34" charset="0"/>
              </a:rPr>
              <a:t>ИСТОРИЯ </a:t>
            </a:r>
            <a:r>
              <a:rPr lang="ru-RU" sz="3200" b="1" dirty="0" smtClean="0">
                <a:latin typeface="Arial" panose="020B0604020202020204" pitchFamily="34" charset="0"/>
                <a:ea typeface="BatangChe" panose="02030609000101010101" pitchFamily="49" charset="-127"/>
                <a:cs typeface="Arial" panose="020B0604020202020204" pitchFamily="34" charset="0"/>
              </a:rPr>
              <a:t>МИРОВОЙ ПОЛИТИЧЕСКОЙ МЫСЛИ</a:t>
            </a:r>
            <a:r>
              <a:rPr lang="en-US" sz="3200" b="1" dirty="0" smtClean="0">
                <a:latin typeface="Arial" panose="020B0604020202020204" pitchFamily="34" charset="0"/>
                <a:ea typeface="BatangChe" panose="02030609000101010101" pitchFamily="49" charset="-127"/>
                <a:cs typeface="Arial" panose="020B0604020202020204" pitchFamily="34" charset="0"/>
              </a:rPr>
              <a:t> 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400" dirty="0"/>
              <a:t>Античность и классика; Средневековье</a:t>
            </a:r>
            <a:r>
              <a:rPr lang="ru-RU" sz="4400" dirty="0" smtClean="0"/>
              <a:t>.</a:t>
            </a:r>
            <a:endParaRPr lang="ru-RU" sz="4267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03" y="523578"/>
            <a:ext cx="1619476" cy="146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89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1524000" y="1052514"/>
            <a:ext cx="9144000" cy="5545137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15000"/>
              </a:lnSpc>
              <a:buNone/>
            </a:pPr>
            <a:r>
              <a:rPr lang="ru-RU" altLang="ru-RU" sz="3200"/>
              <a:t>Наиболее правильную форму государства Аристотель называет </a:t>
            </a:r>
            <a:r>
              <a:rPr lang="ru-RU" altLang="ru-RU" b="1" smtClean="0"/>
              <a:t>ПОЛИТИЕЙ</a:t>
            </a:r>
            <a:r>
              <a:rPr lang="ru-RU" altLang="ru-RU" sz="3200"/>
              <a:t>, где правит большинство в интересах общей пользы. </a:t>
            </a:r>
          </a:p>
          <a:p>
            <a:pPr marL="0" indent="0" algn="ctr">
              <a:lnSpc>
                <a:spcPct val="115000"/>
              </a:lnSpc>
              <a:buNone/>
            </a:pPr>
            <a:r>
              <a:rPr lang="ru-RU" altLang="ru-RU" b="1" smtClean="0">
                <a:solidFill>
                  <a:srgbClr val="0070C0"/>
                </a:solidFill>
              </a:rPr>
              <a:t>ПОЛИТИЯ</a:t>
            </a:r>
            <a:r>
              <a:rPr lang="ru-RU" altLang="ru-RU" b="1" smtClean="0"/>
              <a:t> — </a:t>
            </a:r>
          </a:p>
          <a:p>
            <a:pPr marL="0" indent="0" algn="ctr">
              <a:lnSpc>
                <a:spcPct val="115000"/>
              </a:lnSpc>
              <a:buNone/>
            </a:pPr>
            <a:r>
              <a:rPr lang="ru-RU" altLang="ru-RU" b="1" smtClean="0">
                <a:solidFill>
                  <a:srgbClr val="0070C0"/>
                </a:solidFill>
              </a:rPr>
              <a:t>«</a:t>
            </a:r>
            <a:r>
              <a:rPr lang="ru-RU" altLang="ru-RU" b="1" i="1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средняя</a:t>
            </a:r>
            <a:r>
              <a:rPr lang="ru-RU" altLang="ru-RU" b="1" smtClean="0">
                <a:solidFill>
                  <a:srgbClr val="0070C0"/>
                </a:solidFill>
              </a:rPr>
              <a:t>»</a:t>
            </a:r>
            <a:r>
              <a:rPr lang="ru-RU" altLang="ru-RU" b="1" smtClean="0"/>
              <a:t> форма государства и </a:t>
            </a:r>
            <a:r>
              <a:rPr lang="ru-RU" altLang="ru-RU" b="1" smtClean="0">
                <a:solidFill>
                  <a:srgbClr val="0070C0"/>
                </a:solidFill>
              </a:rPr>
              <a:t>«</a:t>
            </a:r>
            <a:r>
              <a:rPr lang="ru-RU" altLang="ru-RU" b="1" i="1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средний</a:t>
            </a:r>
            <a:r>
              <a:rPr lang="ru-RU" altLang="ru-RU" b="1" smtClean="0">
                <a:solidFill>
                  <a:srgbClr val="0070C0"/>
                </a:solidFill>
              </a:rPr>
              <a:t>» </a:t>
            </a:r>
            <a:r>
              <a:rPr lang="ru-RU" altLang="ru-RU" b="1" smtClean="0"/>
              <a:t>элемент в ней доминирует во всем: в нравах — умеренность, в имуществе — средний достаток, во властвовании — средний класс.</a:t>
            </a:r>
          </a:p>
          <a:p>
            <a:pPr marL="0" indent="0" algn="ctr">
              <a:lnSpc>
                <a:spcPct val="115000"/>
              </a:lnSpc>
              <a:buNone/>
            </a:pPr>
            <a:endParaRPr lang="ru-RU" b="1" smtClean="0"/>
          </a:p>
        </p:txBody>
      </p:sp>
    </p:spTree>
    <p:extLst>
      <p:ext uri="{BB962C8B-B14F-4D97-AF65-F5344CB8AC3E}">
        <p14:creationId xmlns:p14="http://schemas.microsoft.com/office/powerpoint/2010/main" val="2017673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2438400" y="457201"/>
            <a:ext cx="8229600" cy="563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/>
              <a:t>ЦИЦЕРОН (106-43 ГГ. ДО Н.Э.) – </a:t>
            </a:r>
            <a:br>
              <a:rPr lang="ru-RU" sz="2400"/>
            </a:br>
            <a:r>
              <a:rPr lang="ru-RU" sz="2000"/>
              <a:t>РИМСКИЙ ОРАТОР, ГОСУДАРСТВЕННЫЙ ДЕЯТЕЛЬ, ПИСАТЕЛЬ. АВТОР РАБОТ «О ГОСУДАРСТВЕ» И «О ЗАКОНАХ»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>
          <a:xfrm>
            <a:off x="4511676" y="1295400"/>
            <a:ext cx="6156325" cy="4724400"/>
          </a:xfrm>
        </p:spPr>
        <p:txBody>
          <a:bodyPr/>
          <a:lstStyle/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600" b="1"/>
              <a:t>ОСНОВНЫЕ ПОЛОЖЕНИЯ ПОЛИТИЧЕСКОГО УЧЕНИЯ:</a:t>
            </a:r>
            <a:endParaRPr lang="ru-RU" sz="1600" b="1"/>
          </a:p>
          <a:p>
            <a:pPr algn="just">
              <a:lnSpc>
                <a:spcPct val="80000"/>
              </a:lnSpc>
            </a:pPr>
            <a:r>
              <a:rPr lang="ru-RU" sz="1600"/>
              <a:t>сформулировал механизмы усовершенствования римского государства;</a:t>
            </a:r>
          </a:p>
          <a:p>
            <a:pPr algn="just">
              <a:lnSpc>
                <a:spcPct val="80000"/>
              </a:lnSpc>
            </a:pPr>
            <a:r>
              <a:rPr lang="ru-RU" sz="1600"/>
              <a:t>государство - «соединение многих людей, связанных согласием в вопросах права и общностью интересов»;</a:t>
            </a:r>
          </a:p>
          <a:p>
            <a:pPr algn="just">
              <a:lnSpc>
                <a:spcPct val="80000"/>
              </a:lnSpc>
            </a:pPr>
            <a:r>
              <a:rPr lang="ru-RU" sz="1600"/>
              <a:t>основа согласия - присущие человеческой природе качества - ум и справедливость, которые составляют естественное право, высший истинный закон;</a:t>
            </a:r>
          </a:p>
          <a:p>
            <a:pPr algn="just">
              <a:lnSpc>
                <a:spcPct val="80000"/>
              </a:lnSpc>
            </a:pPr>
            <a:r>
              <a:rPr lang="ru-RU" sz="1600"/>
              <a:t>источник высшего закона - божественное начало и рациональная, социальная природа людей;</a:t>
            </a:r>
          </a:p>
          <a:p>
            <a:pPr algn="just">
              <a:lnSpc>
                <a:spcPct val="80000"/>
              </a:lnSpc>
            </a:pPr>
            <a:r>
              <a:rPr lang="ru-RU" sz="1600"/>
              <a:t>закон распространяется на всех людей, отменить или ограничить его невозможно.</a:t>
            </a:r>
          </a:p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1600" b="1"/>
              <a:t>ЛУЧШАЯ ФОРМА ГОСУДАРСТВА – </a:t>
            </a:r>
          </a:p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1600" b="1"/>
              <a:t>СМЕШАННЫЙ РЕЖИМ, СОЧЕТАЮЩИЙ</a:t>
            </a:r>
            <a:r>
              <a:rPr lang="ru-RU" sz="1600"/>
              <a:t>:</a:t>
            </a:r>
          </a:p>
          <a:p>
            <a:pPr algn="just">
              <a:lnSpc>
                <a:spcPct val="80000"/>
              </a:lnSpc>
            </a:pPr>
            <a:r>
              <a:rPr lang="ru-RU" sz="1600"/>
              <a:t>достоинства царской власти (заботу монарха о подданных),</a:t>
            </a:r>
          </a:p>
          <a:p>
            <a:pPr algn="just">
              <a:lnSpc>
                <a:spcPct val="80000"/>
              </a:lnSpc>
            </a:pPr>
            <a:r>
              <a:rPr lang="ru-RU" sz="1600"/>
              <a:t>аристократию (мудрость правителей),</a:t>
            </a:r>
          </a:p>
          <a:p>
            <a:pPr algn="just">
              <a:lnSpc>
                <a:spcPct val="80000"/>
              </a:lnSpc>
            </a:pPr>
            <a:r>
              <a:rPr lang="ru-RU" sz="1600"/>
              <a:t>демократию (свободу народа).</a:t>
            </a:r>
          </a:p>
        </p:txBody>
      </p:sp>
      <p:pic>
        <p:nvPicPr>
          <p:cNvPr id="69636" name="Рисунок 5" descr="1336720064_glav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25" b="6525"/>
          <a:stretch>
            <a:fillRect/>
          </a:stretch>
        </p:blipFill>
        <p:spPr bwMode="auto">
          <a:xfrm>
            <a:off x="1524001" y="1412875"/>
            <a:ext cx="2955925" cy="3284538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0" cap="rnd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8" name="Rectangle 6"/>
          <p:cNvSpPr>
            <a:spLocks noChangeArrowheads="1"/>
          </p:cNvSpPr>
          <p:nvPr/>
        </p:nvSpPr>
        <p:spPr bwMode="auto">
          <a:xfrm>
            <a:off x="1524001" y="4941889"/>
            <a:ext cx="2987675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b="1"/>
              <a:t>ЗАСЛУГА ЦИЦЕРОНА: </a:t>
            </a:r>
          </a:p>
          <a:p>
            <a:pPr algn="ctr"/>
            <a:r>
              <a:rPr lang="ru-RU" b="1"/>
              <a:t>сформулировал основы теории правового государства</a:t>
            </a:r>
          </a:p>
        </p:txBody>
      </p:sp>
    </p:spTree>
    <p:extLst>
      <p:ext uri="{BB962C8B-B14F-4D97-AF65-F5344CB8AC3E}">
        <p14:creationId xmlns:p14="http://schemas.microsoft.com/office/powerpoint/2010/main" val="23934381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57388" y="260350"/>
            <a:ext cx="8710612" cy="647700"/>
          </a:xfrm>
        </p:spPr>
        <p:txBody>
          <a:bodyPr anchor="t">
            <a:noAutofit/>
          </a:bodyPr>
          <a:lstStyle/>
          <a:p>
            <a:pPr algn="ctr" eaLnBrk="1" hangingPunct="1"/>
            <a:r>
              <a:rPr lang="ru-RU" alt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ПОЛИТИЧЕСКИЕ УЧЕНИЯ СРЕДНЕВЕКОВЬЯ</a:t>
            </a:r>
            <a:r>
              <a:rPr lang="ru-RU" altLang="ru-RU" b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altLang="ru-RU" b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altLang="ru-RU" sz="120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altLang="ru-RU" sz="120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sz="12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2243138" y="1969708"/>
            <a:ext cx="8424862" cy="4392613"/>
          </a:xfrm>
        </p:spPr>
        <p:txBody>
          <a:bodyPr>
            <a:normAutofit/>
          </a:bodyPr>
          <a:lstStyle/>
          <a:p>
            <a:pPr marL="0" indent="0" algn="ctr">
              <a:spcBef>
                <a:spcPct val="0"/>
              </a:spcBef>
              <a:buNone/>
            </a:pPr>
            <a:r>
              <a:rPr lang="ru-RU" altLang="ru-RU" sz="2400" b="1" dirty="0"/>
              <a:t>ХАРАКТЕРНЫЕ ЧЕРТЫ:</a:t>
            </a:r>
            <a:endParaRPr lang="ru-RU" altLang="ru-RU" sz="3700" dirty="0"/>
          </a:p>
          <a:p>
            <a:pPr marL="0" indent="0" algn="ctr">
              <a:buNone/>
            </a:pPr>
            <a:r>
              <a:rPr lang="ru-RU" altLang="ru-RU" dirty="0" smtClean="0"/>
              <a:t>господство религиозной концепции политики в Западной Европе в условиях господства религиозного мировоззрения, носителем которого была христианская церковь.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42568D"/>
                </a:solidFill>
              </a:rPr>
              <a:t>Основные предстоятели: </a:t>
            </a:r>
          </a:p>
          <a:p>
            <a:pPr marL="0" indent="0" algn="ctr">
              <a:buNone/>
            </a:pPr>
            <a:r>
              <a:rPr lang="ru-RU" altLang="ru-RU" dirty="0" smtClean="0"/>
              <a:t>Августин </a:t>
            </a:r>
            <a:r>
              <a:rPr lang="ru-RU" altLang="ru-RU" dirty="0" err="1" smtClean="0"/>
              <a:t>Аврелий</a:t>
            </a:r>
            <a:r>
              <a:rPr lang="ru-RU" altLang="ru-RU" dirty="0" smtClean="0"/>
              <a:t>, Фома Аквинский </a:t>
            </a:r>
          </a:p>
          <a:p>
            <a:pPr marL="0" indent="0"/>
            <a:endParaRPr lang="ru-RU" b="1" dirty="0" smtClean="0">
              <a:solidFill>
                <a:srgbClr val="42568D"/>
              </a:solidFill>
            </a:endParaRPr>
          </a:p>
          <a:p>
            <a:pPr marL="0" indent="0">
              <a:lnSpc>
                <a:spcPct val="125000"/>
              </a:lnSpc>
              <a:buNone/>
            </a:pPr>
            <a:endParaRPr lang="ru-RU" altLang="ru-RU" dirty="0" smtClean="0"/>
          </a:p>
          <a:p>
            <a:pPr marL="0" indent="0">
              <a:lnSpc>
                <a:spcPct val="125000"/>
              </a:lnSpc>
              <a:buNone/>
            </a:pPr>
            <a:endParaRPr lang="ru-RU" dirty="0" smtClean="0"/>
          </a:p>
        </p:txBody>
      </p:sp>
      <p:sp>
        <p:nvSpPr>
          <p:cNvPr id="8" name="Текст 3"/>
          <p:cNvSpPr txBox="1">
            <a:spLocks/>
          </p:cNvSpPr>
          <p:nvPr/>
        </p:nvSpPr>
        <p:spPr>
          <a:xfrm>
            <a:off x="1955801" y="5589589"/>
            <a:ext cx="8424863" cy="1152525"/>
          </a:xfrm>
          <a:prstGeom prst="rect">
            <a:avLst/>
          </a:prstGeom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600" b="1">
              <a:solidFill>
                <a:srgbClr val="42568D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7259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2438400" y="457201"/>
            <a:ext cx="8229600" cy="563563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2000"/>
              <a:t>АВРЕЛИЙ АВГУСТИН (354-430 ГГ.) – </a:t>
            </a:r>
            <a:br>
              <a:rPr lang="ru-RU" altLang="ru-RU" sz="2000"/>
            </a:br>
            <a:r>
              <a:rPr lang="ru-RU" altLang="ru-RU" sz="2000"/>
              <a:t>ЕПИСКОП ГИППОНСКИЙ, ИДЕОЛОГ ХРИСТИАНСКОЙ ПОЛИТИЧЕСКОЙ ТЕОРИИ</a:t>
            </a:r>
            <a:endParaRPr lang="ru-RU" sz="2000"/>
          </a:p>
        </p:txBody>
      </p:sp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>
          <a:xfrm>
            <a:off x="1524001" y="2708276"/>
            <a:ext cx="5724525" cy="3241675"/>
          </a:xfrm>
        </p:spPr>
        <p:txBody>
          <a:bodyPr/>
          <a:lstStyle/>
          <a:p>
            <a:pPr algn="just">
              <a:lnSpc>
                <a:spcPct val="80000"/>
              </a:lnSpc>
            </a:pPr>
            <a:r>
              <a:rPr lang="ru-RU" altLang="ru-RU" sz="2200" b="1"/>
              <a:t>Истинное государство будет реализовано только после второго пришествия Христа, когда произойдет окончательное отделение праведных и грешных.</a:t>
            </a:r>
          </a:p>
          <a:p>
            <a:pPr algn="just">
              <a:lnSpc>
                <a:spcPct val="80000"/>
              </a:lnSpc>
            </a:pPr>
            <a:r>
              <a:rPr lang="ru-RU" altLang="ru-RU" sz="2200" b="1"/>
              <a:t>Государство - это часть универсального порядка, создателем и правителем которого является Бог.</a:t>
            </a:r>
          </a:p>
          <a:p>
            <a:pPr algn="just">
              <a:lnSpc>
                <a:spcPct val="80000"/>
              </a:lnSpc>
            </a:pPr>
            <a:r>
              <a:rPr lang="ru-RU" altLang="ru-RU" sz="2200" b="1"/>
              <a:t>Государи должны служить своей властью как Богу, так и человеку.</a:t>
            </a:r>
            <a:endParaRPr lang="ru-RU" sz="2200" b="1"/>
          </a:p>
        </p:txBody>
      </p:sp>
      <p:pic>
        <p:nvPicPr>
          <p:cNvPr id="70661" name="Picture 5" descr="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250" y="2852739"/>
            <a:ext cx="3333750" cy="3633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662" name="Rectangle 6"/>
          <p:cNvSpPr>
            <a:spLocks noChangeArrowheads="1"/>
          </p:cNvSpPr>
          <p:nvPr/>
        </p:nvSpPr>
        <p:spPr bwMode="auto">
          <a:xfrm>
            <a:off x="2135189" y="1412876"/>
            <a:ext cx="8137525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ru-RU" altLang="ru-RU" sz="2000" b="1"/>
              <a:t>Политическая доктрина АВРЕЛИЯ АВГУСТИНА в сочинении «О граде Божием» противопоставила церковь и государство:</a:t>
            </a:r>
          </a:p>
          <a:p>
            <a:pPr algn="just">
              <a:buFontTx/>
              <a:buChar char="•"/>
            </a:pPr>
            <a:r>
              <a:rPr lang="ru-RU" altLang="ru-RU" sz="2000" b="1"/>
              <a:t> «Град земной» включает дьявольскую волю и становится общественным тираном;</a:t>
            </a:r>
          </a:p>
        </p:txBody>
      </p:sp>
    </p:spTree>
    <p:extLst>
      <p:ext uri="{BB962C8B-B14F-4D97-AF65-F5344CB8AC3E}">
        <p14:creationId xmlns:p14="http://schemas.microsoft.com/office/powerpoint/2010/main" val="26230642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/>
              <a:t>АКВИНСКИЙ ТОМА (ТОМА АКВИНАТ 1226-1274 ГГ.) - СРЕДНЕВЕКОВЫЙ МЫСЛИТЕЛЬ, КОТОРЫЙ ЗНАЧИТЕЛЬНО ОБОГАТИЛ РЕЛИГИОЗНУЮ КОНЦЕПЦИЮ ГОСУДАРСТВА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>
          <a:xfrm>
            <a:off x="1524001" y="2708275"/>
            <a:ext cx="6372225" cy="3384550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ru-RU" sz="2000" b="1"/>
              <a:t>сущность власти божественна, но формы ее реализации определяются самими людьми;</a:t>
            </a:r>
          </a:p>
          <a:p>
            <a:pPr algn="just">
              <a:lnSpc>
                <a:spcPct val="90000"/>
              </a:lnSpc>
            </a:pPr>
            <a:r>
              <a:rPr lang="ru-RU" sz="2000" b="1"/>
              <a:t>возмущение народа против власти монарха является смертным грехом, поскольку равнозначно выступлению против Бога;</a:t>
            </a:r>
          </a:p>
          <a:p>
            <a:pPr algn="just">
              <a:lnSpc>
                <a:spcPct val="90000"/>
              </a:lnSpc>
            </a:pPr>
            <a:r>
              <a:rPr lang="ru-RU" sz="2000" b="1"/>
              <a:t>светская власть должна следовать христианским заповедям и не угнетать народ,</a:t>
            </a:r>
          </a:p>
          <a:p>
            <a:pPr algn="just">
              <a:lnSpc>
                <a:spcPct val="90000"/>
              </a:lnSpc>
            </a:pPr>
            <a:r>
              <a:rPr lang="ru-RU" sz="2000" b="1"/>
              <a:t>в противовес христианским заповедям сбросить тирана является правомерным.</a:t>
            </a:r>
          </a:p>
        </p:txBody>
      </p:sp>
      <p:pic>
        <p:nvPicPr>
          <p:cNvPr id="72709" name="Picture 5" descr="St-Thomas-Aquin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2576" y="2349500"/>
            <a:ext cx="2765425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710" name="Rectangle 6"/>
          <p:cNvSpPr>
            <a:spLocks noChangeArrowheads="1"/>
          </p:cNvSpPr>
          <p:nvPr/>
        </p:nvSpPr>
        <p:spPr bwMode="auto">
          <a:xfrm>
            <a:off x="1992314" y="1628775"/>
            <a:ext cx="820737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400" b="1"/>
              <a:t>Фома Аквинский считал:</a:t>
            </a:r>
          </a:p>
          <a:p>
            <a:pPr algn="just">
              <a:buFontTx/>
              <a:buChar char="•"/>
            </a:pPr>
            <a:r>
              <a:rPr lang="ru-RU" sz="2000" b="1"/>
              <a:t>государственная власть происходит от Бога и поэтому должна быть подчинена духовной;</a:t>
            </a:r>
          </a:p>
        </p:txBody>
      </p:sp>
    </p:spTree>
    <p:extLst>
      <p:ext uri="{BB962C8B-B14F-4D97-AF65-F5344CB8AC3E}">
        <p14:creationId xmlns:p14="http://schemas.microsoft.com/office/powerpoint/2010/main" val="35480586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31637" y="356660"/>
            <a:ext cx="8750763" cy="1248137"/>
          </a:xfrm>
        </p:spPr>
        <p:txBody>
          <a:bodyPr>
            <a:normAutofit fontScale="90000"/>
          </a:bodyPr>
          <a:lstStyle/>
          <a:p>
            <a:pPr lvl="0" algn="l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sz="4800" b="1" dirty="0" err="1">
                <a:solidFill>
                  <a:srgbClr val="0070C0"/>
                </a:solidFill>
                <a:latin typeface="Arial" panose="020B0604020202020204" pitchFamily="34" charset="0"/>
              </a:rPr>
              <a:t>Қолданылған</a:t>
            </a:r>
            <a:r>
              <a:rPr lang="ru-RU" sz="48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4800" b="1" dirty="0" err="1">
                <a:solidFill>
                  <a:srgbClr val="0070C0"/>
                </a:solidFill>
                <a:latin typeface="Arial" panose="020B0604020202020204" pitchFamily="34" charset="0"/>
              </a:rPr>
              <a:t>әдебиет</a:t>
            </a:r>
            <a:r>
              <a:rPr lang="ru-RU" sz="4800" b="1" dirty="0">
                <a:solidFill>
                  <a:srgbClr val="0070C0"/>
                </a:solidFill>
                <a:latin typeface="Arial" panose="020B0604020202020204" pitchFamily="34" charset="0"/>
              </a:rPr>
              <a:t> :</a:t>
            </a:r>
            <a:br>
              <a:rPr lang="ru-RU" sz="4800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sz="1600" dirty="0" err="1"/>
              <a:t>Абжаппарова</a:t>
            </a:r>
            <a:r>
              <a:rPr lang="ru-RU" sz="1600" dirty="0"/>
              <a:t> А.А. Позиционирование органов исполнительной власти в </a:t>
            </a:r>
            <a:r>
              <a:rPr lang="ru-RU" sz="1600" dirty="0" err="1"/>
              <a:t>медиапространстве</a:t>
            </a:r>
            <a:r>
              <a:rPr lang="ru-RU" sz="1600" dirty="0"/>
              <a:t>: теория и практика (на примере Министерства образования и науки Республики Казахстан и Министерства образования и науки Российской Федерации): монография. </a:t>
            </a:r>
            <a:r>
              <a:rPr lang="ru-RU" sz="1600" dirty="0" err="1"/>
              <a:t>Қазақ</a:t>
            </a:r>
            <a:r>
              <a:rPr lang="ru-RU" sz="1600" dirty="0"/>
              <a:t> </a:t>
            </a:r>
            <a:r>
              <a:rPr lang="ru-RU" sz="1600" dirty="0" err="1"/>
              <a:t>университеті</a:t>
            </a:r>
            <a:r>
              <a:rPr lang="ru-RU" sz="1600" dirty="0"/>
              <a:t>. Алматы 2018. 146с.</a:t>
            </a:r>
            <a:br>
              <a:rPr lang="ru-RU" sz="1600" dirty="0"/>
            </a:br>
            <a:r>
              <a:rPr lang="ru-RU" sz="1600" dirty="0" err="1"/>
              <a:t>Деркач</a:t>
            </a:r>
            <a:r>
              <a:rPr lang="ru-RU" sz="1600" dirty="0"/>
              <a:t>, А. А. Политическая психология : учебник для бакалавров / А. А. </a:t>
            </a:r>
            <a:r>
              <a:rPr lang="ru-RU" sz="1600" dirty="0" err="1"/>
              <a:t>Деркач</a:t>
            </a:r>
            <a:r>
              <a:rPr lang="ru-RU" sz="1600" dirty="0"/>
              <a:t>, Л. Г. Лаптев. — 2-е изд., </a:t>
            </a:r>
            <a:r>
              <a:rPr lang="ru-RU" sz="1600" dirty="0" err="1"/>
              <a:t>перераб</a:t>
            </a:r>
            <a:r>
              <a:rPr lang="ru-RU" sz="1600" dirty="0"/>
              <a:t>. и доп. — М. : Издательство </a:t>
            </a:r>
            <a:r>
              <a:rPr lang="ru-RU" sz="1600" dirty="0" err="1"/>
              <a:t>Юрайт</a:t>
            </a:r>
            <a:r>
              <a:rPr lang="ru-RU" sz="1600" dirty="0"/>
              <a:t>, 2017. — 591 с. — Серия : Бакалавр. Базовый курс.</a:t>
            </a:r>
            <a:br>
              <a:rPr lang="ru-RU" sz="1600" dirty="0"/>
            </a:br>
            <a:r>
              <a:rPr lang="ru-RU" sz="1600" dirty="0" err="1"/>
              <a:t>Овчинникова</a:t>
            </a:r>
            <a:r>
              <a:rPr lang="ru-RU" sz="1600" dirty="0"/>
              <a:t> А.М., Шульга Н.В. Основы </a:t>
            </a:r>
            <a:r>
              <a:rPr lang="ru-RU" sz="1600" dirty="0" err="1"/>
              <a:t>имиджелогии</a:t>
            </a:r>
            <a:r>
              <a:rPr lang="ru-RU" sz="1600" dirty="0"/>
              <a:t>: Конспект лекций / А.М. </a:t>
            </a:r>
            <a:r>
              <a:rPr lang="ru-RU" sz="1600" dirty="0" err="1"/>
              <a:t>Овчинникова</a:t>
            </a:r>
            <a:r>
              <a:rPr lang="ru-RU" sz="1600" dirty="0"/>
              <a:t>, Н.В. Шульга; Омский гос. ун-т путей сообщения. Омск, 2019. 55 с.</a:t>
            </a:r>
            <a:br>
              <a:rPr lang="ru-RU" sz="1600" dirty="0"/>
            </a:br>
            <a:r>
              <a:rPr lang="ru-RU" sz="1600" dirty="0"/>
              <a:t>Беляева, М. А, </a:t>
            </a:r>
            <a:r>
              <a:rPr lang="ru-RU" sz="1600" dirty="0" err="1"/>
              <a:t>Самкова</a:t>
            </a:r>
            <a:r>
              <a:rPr lang="ru-RU" sz="1600" dirty="0"/>
              <a:t>, В. А. А35 АЗЫ ИМИДЖЕЛОГИИ: имидж личности, организации, территории [Текст] : учебное пособие для вузов / М. А. Беляева, В. А. </a:t>
            </a:r>
            <a:r>
              <a:rPr lang="ru-RU" sz="1600" dirty="0" err="1"/>
              <a:t>Самкова</a:t>
            </a:r>
            <a:r>
              <a:rPr lang="ru-RU" sz="1600" dirty="0"/>
              <a:t> ; Урал. гос. </a:t>
            </a:r>
            <a:r>
              <a:rPr lang="ru-RU" sz="1600" dirty="0" err="1"/>
              <a:t>пед</a:t>
            </a:r>
            <a:r>
              <a:rPr lang="ru-RU" sz="1600" dirty="0"/>
              <a:t>. ун-т. – Екатеринбург, 2016. – 184 с.</a:t>
            </a:r>
            <a:br>
              <a:rPr lang="ru-RU" sz="1600" dirty="0"/>
            </a:br>
            <a:r>
              <a:rPr lang="ru-RU" sz="1600" dirty="0"/>
              <a:t>Имидж политика: проблемы формирования, продвижения и исследования : коллективная монография / [под ред. В.Н. Васильевой, Г.В Жигуновой]. – Мурманск : МАГУ, 2016. – 183 с.</a:t>
            </a:r>
            <a:br>
              <a:rPr lang="ru-RU" sz="1600" dirty="0"/>
            </a:br>
            <a:r>
              <a:rPr lang="ru-RU" sz="1600" dirty="0"/>
              <a:t>Имидж Беларуси: становление, состояние, продвижение : монография / М. А. </a:t>
            </a:r>
            <a:r>
              <a:rPr lang="ru-RU" sz="1600" dirty="0" err="1"/>
              <a:t>Слемнёв</a:t>
            </a:r>
            <a:r>
              <a:rPr lang="ru-RU" sz="1600" dirty="0"/>
              <a:t> [и др.], О. В. </a:t>
            </a:r>
            <a:r>
              <a:rPr lang="ru-RU" sz="1600" dirty="0" err="1"/>
              <a:t>Вожгурова</a:t>
            </a:r>
            <a:r>
              <a:rPr lang="ru-RU" sz="1600" dirty="0"/>
              <a:t> [и др.] ; под науч. ред. М. А. </a:t>
            </a:r>
            <a:r>
              <a:rPr lang="ru-RU" sz="1600" dirty="0" err="1"/>
              <a:t>Слемнёва</a:t>
            </a:r>
            <a:r>
              <a:rPr lang="ru-RU" sz="1600" dirty="0"/>
              <a:t>. – Витебск : ВГУ имени П. М. </a:t>
            </a:r>
            <a:r>
              <a:rPr lang="ru-RU" sz="1600" dirty="0" err="1"/>
              <a:t>Машерова</a:t>
            </a:r>
            <a:r>
              <a:rPr lang="ru-RU" sz="1600" dirty="0"/>
              <a:t>, 2020. – 198.</a:t>
            </a:r>
            <a:br>
              <a:rPr lang="ru-RU" sz="1600" dirty="0"/>
            </a:br>
            <a:r>
              <a:rPr lang="kk-KZ" sz="1600" dirty="0"/>
              <a:t>Ким,Л.М. Саяси имиджелогия [мәтін]: оқұ құралы / Л.М. Ким, Д.Е. Ақболат.- </a:t>
            </a:r>
            <a:r>
              <a:rPr lang="ru-RU" sz="1600" dirty="0"/>
              <a:t>Алматы, 2013.- 188.</a:t>
            </a:r>
            <a:br>
              <a:rPr lang="ru-RU" sz="1600" dirty="0"/>
            </a:br>
            <a:r>
              <a:rPr lang="kk-KZ" sz="1600" dirty="0"/>
              <a:t>Имиджелогия [Мәтін] : оқулық / О. Тұржан,; [Л.Н.Гумилев атын. </a:t>
            </a:r>
            <a:r>
              <a:rPr lang="ru-RU" sz="1600" dirty="0" err="1"/>
              <a:t>Еуразия</a:t>
            </a:r>
            <a:r>
              <a:rPr lang="ru-RU" sz="1600" dirty="0"/>
              <a:t> </a:t>
            </a:r>
            <a:r>
              <a:rPr lang="ru-RU" sz="1600" dirty="0" err="1"/>
              <a:t>ұлттық</a:t>
            </a:r>
            <a:r>
              <a:rPr lang="ru-RU" sz="1600" dirty="0"/>
              <a:t> </a:t>
            </a:r>
            <a:r>
              <a:rPr lang="ru-RU" sz="1600" dirty="0" err="1"/>
              <a:t>ун-ті</a:t>
            </a:r>
            <a:r>
              <a:rPr lang="ru-RU" sz="1600" dirty="0"/>
              <a:t>] - Астана : [б. ж.], 2019 . - 177 б. </a:t>
            </a:r>
            <a:r>
              <a:rPr lang="ru-RU" sz="1600" dirty="0" err="1"/>
              <a:t>Библиогр</a:t>
            </a:r>
            <a:r>
              <a:rPr lang="ru-RU" sz="1600" dirty="0"/>
              <a:t>.: 174-177 б. </a:t>
            </a:r>
            <a:r>
              <a:rPr lang="ru-RU" sz="1600" u="sng" dirty="0" err="1">
                <a:hlinkClick r:id="rId2"/>
              </a:rPr>
              <a:t>Имиджелогия</a:t>
            </a:r>
            <a:r>
              <a:rPr lang="ru-RU" sz="1600" u="sng" dirty="0">
                <a:hlinkClick r:id="rId2"/>
              </a:rPr>
              <a:t> - </a:t>
            </a:r>
            <a:r>
              <a:rPr lang="ru-RU" sz="1600" u="sng" dirty="0" err="1">
                <a:hlinkClick r:id="rId2"/>
              </a:rPr>
              <a:t>Тұржан</a:t>
            </a:r>
            <a:r>
              <a:rPr lang="ru-RU" sz="1600" u="sng" dirty="0">
                <a:hlinkClick r:id="rId2"/>
              </a:rPr>
              <a:t>, О.... (kazneb.kz)</a:t>
            </a:r>
            <a:r>
              <a:rPr lang="ru-RU" sz="1600" dirty="0"/>
              <a:t>;</a:t>
            </a:r>
            <a:br>
              <a:rPr lang="ru-RU" sz="1600" dirty="0"/>
            </a:br>
            <a:r>
              <a:rPr lang="ru-RU" sz="1600" dirty="0" err="1"/>
              <a:t>Тлепбергенова</a:t>
            </a:r>
            <a:r>
              <a:rPr lang="ru-RU" sz="1600" dirty="0"/>
              <a:t> А.А. </a:t>
            </a:r>
            <a:r>
              <a:rPr lang="ru-RU" sz="1600" dirty="0" err="1"/>
              <a:t>Страновой</a:t>
            </a:r>
            <a:r>
              <a:rPr lang="ru-RU" sz="1600" dirty="0"/>
              <a:t> имидж: учебное пособие для студентов </a:t>
            </a:r>
            <a:r>
              <a:rPr lang="ru-RU" sz="1600" dirty="0" err="1"/>
              <a:t>бакалавриата</a:t>
            </a:r>
            <a:r>
              <a:rPr lang="ru-RU" sz="1600" dirty="0"/>
              <a:t> университетов, обучающихся по специальностям «Журналистика», «Связь с общественностью». – Алматы: </a:t>
            </a:r>
            <a:r>
              <a:rPr lang="ru-RU" sz="1600" dirty="0" err="1"/>
              <a:t>Қазақ</a:t>
            </a:r>
            <a:r>
              <a:rPr lang="ru-RU" sz="1600" dirty="0"/>
              <a:t> </a:t>
            </a:r>
            <a:r>
              <a:rPr lang="ru-RU" sz="1600" dirty="0" err="1"/>
              <a:t>университеті</a:t>
            </a:r>
            <a:r>
              <a:rPr lang="ru-RU" sz="1600" dirty="0"/>
              <a:t>, 2011. – 78 с.</a:t>
            </a:r>
            <a:endParaRPr lang="ru-RU" sz="1733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03" y="523578"/>
            <a:ext cx="1619476" cy="146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003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7480" y="365125"/>
            <a:ext cx="8656320" cy="1325563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План лекции</a:t>
            </a:r>
            <a:r>
              <a:rPr lang="" sz="3200" b="1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31637" y="1600201"/>
            <a:ext cx="8750763" cy="4525963"/>
          </a:xfrm>
        </p:spPr>
        <p:txBody>
          <a:bodyPr>
            <a:normAutofit/>
          </a:bodyPr>
          <a:lstStyle/>
          <a:p>
            <a:pPr marL="533400" indent="-533400" algn="just">
              <a:buFont typeface="Wingdings" panose="05000000000000000000" pitchFamily="2" charset="2"/>
              <a:buAutoNum type="arabicPeriod"/>
            </a:pPr>
            <a:r>
              <a:rPr lang="ru-RU" sz="3200" dirty="0"/>
              <a:t>Политические учения Древнего Востока, Древней Греции и Рима.</a:t>
            </a:r>
          </a:p>
          <a:p>
            <a:pPr marL="533400" indent="-533400" algn="just">
              <a:buFont typeface="Arial" panose="020B0604020202020204" pitchFamily="34" charset="0"/>
              <a:buAutoNum type="arabicPeriod"/>
            </a:pPr>
            <a:r>
              <a:rPr lang="ru-RU" sz="3200" dirty="0"/>
              <a:t>Политические учения Средневековой Европы.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03" y="523578"/>
            <a:ext cx="1619476" cy="146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255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00824"/>
          </a:xfrm>
        </p:spPr>
        <p:txBody>
          <a:bodyPr>
            <a:normAutofit/>
          </a:bodyPr>
          <a:lstStyle/>
          <a:p>
            <a:pPr algn="ctr"/>
            <a:r>
              <a:rPr lang="ru-RU" altLang="ru-RU" sz="5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Изучение истории политической мысли важно не только само по себе, но и для правильного и глубокого понимания проблем современности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1475977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52340"/>
          </a:xfrm>
        </p:spPr>
        <p:txBody>
          <a:bodyPr>
            <a:noAutofit/>
          </a:bodyPr>
          <a:lstStyle/>
          <a:p>
            <a:pPr algn="ctr">
              <a:lnSpc>
                <a:spcPct val="125000"/>
              </a:lnSpc>
            </a:pPr>
            <a:r>
              <a:rPr lang="ru-RU" altLang="ru-RU" sz="2800" b="1"/>
              <a:t>История политической мысли уходит в глубокую древность. Возникновение политической мысли у древних народов восходит к мифологическим истокам и оперирует мифологическими представлениями о месте человека в мире. Первоначально политические идеи носили отрывочный характер</a:t>
            </a:r>
            <a:br>
              <a:rPr lang="ru-RU" altLang="ru-RU" sz="2800" b="1"/>
            </a:br>
            <a:r>
              <a:rPr lang="ru-RU" altLang="ru-RU" sz="2800" b="1"/>
              <a:t>В </a:t>
            </a:r>
            <a:r>
              <a:rPr lang="en-US" altLang="ru-RU" sz="2800" b="1"/>
              <a:t>II</a:t>
            </a:r>
            <a:r>
              <a:rPr lang="ru-RU" altLang="ru-RU" sz="2800" b="1"/>
              <a:t>-</a:t>
            </a:r>
            <a:r>
              <a:rPr lang="en-US" altLang="ru-RU" sz="2800" b="1"/>
              <a:t>I </a:t>
            </a:r>
            <a:r>
              <a:rPr lang="ru-RU" altLang="ru-RU" sz="2800" b="1"/>
              <a:t>тыс. до н.э. возникли крупные систематизированные произведения, посвященные политической проблематике. </a:t>
            </a:r>
            <a:br>
              <a:rPr lang="ru-RU" altLang="ru-RU" sz="2800" b="1"/>
            </a:br>
            <a:r>
              <a:rPr lang="ru-RU" altLang="ru-RU" sz="2800" b="1"/>
              <a:t>Понятие «политика» берет начало от греч. </a:t>
            </a:r>
            <a:r>
              <a:rPr lang="en-US" altLang="ru-RU" sz="2800" b="1"/>
              <a:t>«</a:t>
            </a:r>
            <a:r>
              <a:rPr lang="en-US" altLang="ru-RU" sz="2800" b="1" i="1"/>
              <a:t>politis</a:t>
            </a:r>
            <a:r>
              <a:rPr lang="en-US" altLang="ru-RU" sz="2800" b="1"/>
              <a:t>», </a:t>
            </a:r>
            <a:r>
              <a:rPr lang="ru-RU" altLang="ru-RU" sz="2800" b="1"/>
              <a:t>т. е. древнегреческий город-государство, устройство которого исследовали мыслители античности.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955398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881938" y="214314"/>
            <a:ext cx="2571750" cy="4286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9453563" y="6143625"/>
            <a:ext cx="785812" cy="35718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881422" y="0"/>
            <a:ext cx="6071406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>
              <a:defRPr/>
            </a:pPr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2E346C"/>
                </a:solidFill>
                <a:effectLst>
                  <a:reflection blurRad="6350" stA="55000" endA="300" endPos="45500" dir="5400000" sy="-100000" algn="bl" rotWithShape="0"/>
                </a:effectLst>
                <a:latin typeface="Arial" charset="0"/>
              </a:rPr>
              <a:t>Основные этапы</a:t>
            </a:r>
          </a:p>
        </p:txBody>
      </p:sp>
      <p:grpSp>
        <p:nvGrpSpPr>
          <p:cNvPr id="4101" name="Group 7"/>
          <p:cNvGrpSpPr>
            <a:grpSpLocks/>
          </p:cNvGrpSpPr>
          <p:nvPr/>
        </p:nvGrpSpPr>
        <p:grpSpPr bwMode="auto">
          <a:xfrm>
            <a:off x="1809750" y="1000126"/>
            <a:ext cx="6096000" cy="1006475"/>
            <a:chOff x="624" y="1141"/>
            <a:chExt cx="4080" cy="731"/>
          </a:xfrm>
        </p:grpSpPr>
        <p:sp>
          <p:nvSpPr>
            <p:cNvPr id="11" name="Rectangle 8"/>
            <p:cNvSpPr>
              <a:spLocks noChangeArrowheads="1"/>
            </p:cNvSpPr>
            <p:nvPr/>
          </p:nvSpPr>
          <p:spPr bwMode="gray">
            <a:xfrm rot="3419336">
              <a:off x="624" y="1200"/>
              <a:ext cx="672" cy="672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grpSp>
          <p:nvGrpSpPr>
            <p:cNvPr id="4122" name="Group 9"/>
            <p:cNvGrpSpPr>
              <a:grpSpLocks/>
            </p:cNvGrpSpPr>
            <p:nvPr/>
          </p:nvGrpSpPr>
          <p:grpSpPr bwMode="auto">
            <a:xfrm>
              <a:off x="1292" y="1296"/>
              <a:ext cx="623" cy="96"/>
              <a:chOff x="2003" y="3439"/>
              <a:chExt cx="468" cy="244"/>
            </a:xfrm>
          </p:grpSpPr>
          <p:sp>
            <p:nvSpPr>
              <p:cNvPr id="4137" name="Oval 10"/>
              <p:cNvSpPr>
                <a:spLocks noChangeArrowheads="1"/>
              </p:cNvSpPr>
              <p:nvPr/>
            </p:nvSpPr>
            <p:spPr bwMode="gray">
              <a:xfrm>
                <a:off x="2003" y="3439"/>
                <a:ext cx="79" cy="242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/>
              </a:p>
            </p:txBody>
          </p:sp>
          <p:sp>
            <p:nvSpPr>
              <p:cNvPr id="4138" name="Rectangle 11"/>
              <p:cNvSpPr>
                <a:spLocks noChangeArrowheads="1"/>
              </p:cNvSpPr>
              <p:nvPr/>
            </p:nvSpPr>
            <p:spPr bwMode="gray">
              <a:xfrm>
                <a:off x="2048" y="3441"/>
                <a:ext cx="388" cy="242"/>
              </a:xfrm>
              <a:prstGeom prst="rect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/>
              </a:p>
            </p:txBody>
          </p:sp>
          <p:sp>
            <p:nvSpPr>
              <p:cNvPr id="28" name="Oval 12"/>
              <p:cNvSpPr>
                <a:spLocks noChangeArrowheads="1"/>
              </p:cNvSpPr>
              <p:nvPr/>
            </p:nvSpPr>
            <p:spPr bwMode="gray">
              <a:xfrm>
                <a:off x="2400" y="3441"/>
                <a:ext cx="71" cy="237"/>
              </a:xfrm>
              <a:prstGeom prst="ellipse">
                <a:avLst/>
              </a:prstGeom>
              <a:gradFill rotWithShape="0">
                <a:gsLst>
                  <a:gs pos="0">
                    <a:schemeClr val="bg1">
                      <a:gamma/>
                      <a:shade val="46275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12700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Arial" charset="0"/>
                </a:endParaRPr>
              </a:p>
            </p:txBody>
          </p:sp>
          <p:sp>
            <p:nvSpPr>
              <p:cNvPr id="29" name="Oval 13"/>
              <p:cNvSpPr>
                <a:spLocks noChangeArrowheads="1"/>
              </p:cNvSpPr>
              <p:nvPr/>
            </p:nvSpPr>
            <p:spPr bwMode="gray">
              <a:xfrm>
                <a:off x="2438" y="3520"/>
                <a:ext cx="20" cy="67"/>
              </a:xfrm>
              <a:prstGeom prst="ellipse">
                <a:avLst/>
              </a:prstGeom>
              <a:gradFill rotWithShape="0">
                <a:gsLst>
                  <a:gs pos="0">
                    <a:schemeClr val="bg1">
                      <a:gamma/>
                      <a:shade val="46275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Arial" charset="0"/>
                </a:endParaRPr>
              </a:p>
            </p:txBody>
          </p:sp>
        </p:grpSp>
        <p:sp>
          <p:nvSpPr>
            <p:cNvPr id="13" name="Rectangle 14"/>
            <p:cNvSpPr>
              <a:spLocks noChangeArrowheads="1"/>
            </p:cNvSpPr>
            <p:nvPr/>
          </p:nvSpPr>
          <p:spPr bwMode="gray">
            <a:xfrm rot="3419336">
              <a:off x="1778" y="1150"/>
              <a:ext cx="671" cy="676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accent2"/>
              </a:extrusionClr>
            </a:sp3d>
          </p:spPr>
          <p:txBody>
            <a:bodyPr wrap="none" anchor="ctr">
              <a:flatTx/>
            </a:bodyPr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grpSp>
          <p:nvGrpSpPr>
            <p:cNvPr id="4124" name="Group 15"/>
            <p:cNvGrpSpPr>
              <a:grpSpLocks/>
            </p:cNvGrpSpPr>
            <p:nvPr/>
          </p:nvGrpSpPr>
          <p:grpSpPr bwMode="auto">
            <a:xfrm>
              <a:off x="2444" y="1296"/>
              <a:ext cx="623" cy="96"/>
              <a:chOff x="2003" y="3439"/>
              <a:chExt cx="468" cy="244"/>
            </a:xfrm>
          </p:grpSpPr>
          <p:sp>
            <p:nvSpPr>
              <p:cNvPr id="4133" name="Oval 16"/>
              <p:cNvSpPr>
                <a:spLocks noChangeArrowheads="1"/>
              </p:cNvSpPr>
              <p:nvPr/>
            </p:nvSpPr>
            <p:spPr bwMode="gray">
              <a:xfrm>
                <a:off x="2003" y="3439"/>
                <a:ext cx="79" cy="242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/>
              </a:p>
            </p:txBody>
          </p:sp>
          <p:sp>
            <p:nvSpPr>
              <p:cNvPr id="4134" name="Rectangle 17"/>
              <p:cNvSpPr>
                <a:spLocks noChangeArrowheads="1"/>
              </p:cNvSpPr>
              <p:nvPr/>
            </p:nvSpPr>
            <p:spPr bwMode="gray">
              <a:xfrm>
                <a:off x="2048" y="3441"/>
                <a:ext cx="388" cy="242"/>
              </a:xfrm>
              <a:prstGeom prst="rect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/>
              </a:p>
            </p:txBody>
          </p:sp>
          <p:sp>
            <p:nvSpPr>
              <p:cNvPr id="24" name="Oval 18"/>
              <p:cNvSpPr>
                <a:spLocks noChangeArrowheads="1"/>
              </p:cNvSpPr>
              <p:nvPr/>
            </p:nvSpPr>
            <p:spPr bwMode="gray">
              <a:xfrm>
                <a:off x="2400" y="3441"/>
                <a:ext cx="71" cy="237"/>
              </a:xfrm>
              <a:prstGeom prst="ellipse">
                <a:avLst/>
              </a:prstGeom>
              <a:gradFill rotWithShape="0">
                <a:gsLst>
                  <a:gs pos="0">
                    <a:schemeClr val="bg1">
                      <a:gamma/>
                      <a:shade val="46275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12700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Arial" charset="0"/>
                </a:endParaRPr>
              </a:p>
            </p:txBody>
          </p:sp>
          <p:sp>
            <p:nvSpPr>
              <p:cNvPr id="25" name="Oval 19"/>
              <p:cNvSpPr>
                <a:spLocks noChangeArrowheads="1"/>
              </p:cNvSpPr>
              <p:nvPr/>
            </p:nvSpPr>
            <p:spPr bwMode="gray">
              <a:xfrm>
                <a:off x="2438" y="3520"/>
                <a:ext cx="20" cy="67"/>
              </a:xfrm>
              <a:prstGeom prst="ellipse">
                <a:avLst/>
              </a:prstGeom>
              <a:gradFill rotWithShape="0">
                <a:gsLst>
                  <a:gs pos="0">
                    <a:schemeClr val="bg1">
                      <a:gamma/>
                      <a:shade val="46275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Arial" charset="0"/>
                </a:endParaRPr>
              </a:p>
            </p:txBody>
          </p:sp>
        </p:grpSp>
        <p:sp>
          <p:nvSpPr>
            <p:cNvPr id="15" name="Rectangle 20"/>
            <p:cNvSpPr>
              <a:spLocks noChangeArrowheads="1"/>
            </p:cNvSpPr>
            <p:nvPr/>
          </p:nvSpPr>
          <p:spPr bwMode="gray">
            <a:xfrm rot="3419336">
              <a:off x="2880" y="1150"/>
              <a:ext cx="671" cy="676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grpSp>
          <p:nvGrpSpPr>
            <p:cNvPr id="4126" name="Group 21"/>
            <p:cNvGrpSpPr>
              <a:grpSpLocks/>
            </p:cNvGrpSpPr>
            <p:nvPr/>
          </p:nvGrpSpPr>
          <p:grpSpPr bwMode="auto">
            <a:xfrm>
              <a:off x="3605" y="1296"/>
              <a:ext cx="817" cy="96"/>
              <a:chOff x="2003" y="3439"/>
              <a:chExt cx="468" cy="244"/>
            </a:xfrm>
          </p:grpSpPr>
          <p:sp>
            <p:nvSpPr>
              <p:cNvPr id="4129" name="Oval 22"/>
              <p:cNvSpPr>
                <a:spLocks noChangeArrowheads="1"/>
              </p:cNvSpPr>
              <p:nvPr/>
            </p:nvSpPr>
            <p:spPr bwMode="gray">
              <a:xfrm>
                <a:off x="2003" y="3439"/>
                <a:ext cx="79" cy="242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/>
              </a:p>
            </p:txBody>
          </p:sp>
          <p:sp>
            <p:nvSpPr>
              <p:cNvPr id="4130" name="Rectangle 23"/>
              <p:cNvSpPr>
                <a:spLocks noChangeArrowheads="1"/>
              </p:cNvSpPr>
              <p:nvPr/>
            </p:nvSpPr>
            <p:spPr bwMode="gray">
              <a:xfrm>
                <a:off x="2048" y="3441"/>
                <a:ext cx="388" cy="242"/>
              </a:xfrm>
              <a:prstGeom prst="rect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/>
              </a:p>
            </p:txBody>
          </p:sp>
          <p:sp>
            <p:nvSpPr>
              <p:cNvPr id="20" name="Oval 24"/>
              <p:cNvSpPr>
                <a:spLocks noChangeArrowheads="1"/>
              </p:cNvSpPr>
              <p:nvPr/>
            </p:nvSpPr>
            <p:spPr bwMode="gray">
              <a:xfrm>
                <a:off x="2400" y="3441"/>
                <a:ext cx="71" cy="237"/>
              </a:xfrm>
              <a:prstGeom prst="ellipse">
                <a:avLst/>
              </a:prstGeom>
              <a:gradFill rotWithShape="0">
                <a:gsLst>
                  <a:gs pos="0">
                    <a:schemeClr val="bg1">
                      <a:gamma/>
                      <a:shade val="46275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12700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Arial" charset="0"/>
                </a:endParaRPr>
              </a:p>
            </p:txBody>
          </p:sp>
          <p:sp>
            <p:nvSpPr>
              <p:cNvPr id="21" name="Oval 25"/>
              <p:cNvSpPr>
                <a:spLocks noChangeArrowheads="1"/>
              </p:cNvSpPr>
              <p:nvPr/>
            </p:nvSpPr>
            <p:spPr bwMode="gray">
              <a:xfrm>
                <a:off x="2438" y="3520"/>
                <a:ext cx="20" cy="67"/>
              </a:xfrm>
              <a:prstGeom prst="ellipse">
                <a:avLst/>
              </a:prstGeom>
              <a:gradFill rotWithShape="0">
                <a:gsLst>
                  <a:gs pos="0">
                    <a:schemeClr val="bg1">
                      <a:gamma/>
                      <a:shade val="46275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Arial" charset="0"/>
                </a:endParaRPr>
              </a:p>
            </p:txBody>
          </p:sp>
        </p:grpSp>
        <p:sp>
          <p:nvSpPr>
            <p:cNvPr id="17" name="Rectangle 26"/>
            <p:cNvSpPr>
              <a:spLocks noChangeArrowheads="1"/>
            </p:cNvSpPr>
            <p:nvPr/>
          </p:nvSpPr>
          <p:spPr bwMode="gray">
            <a:xfrm rot="3419336">
              <a:off x="4033" y="1152"/>
              <a:ext cx="671" cy="673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accent2"/>
              </a:extrusionClr>
            </a:sp3d>
          </p:spPr>
          <p:txBody>
            <a:bodyPr wrap="none" anchor="ctr">
              <a:flatTx/>
            </a:bodyPr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1" name="Rectangle 20"/>
            <p:cNvSpPr>
              <a:spLocks noChangeArrowheads="1"/>
            </p:cNvSpPr>
            <p:nvPr/>
          </p:nvSpPr>
          <p:spPr bwMode="gray">
            <a:xfrm rot="3419336">
              <a:off x="2890" y="1141"/>
              <a:ext cx="672" cy="672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</p:grpSp>
      <p:sp>
        <p:nvSpPr>
          <p:cNvPr id="4102" name="Rectangle 23"/>
          <p:cNvSpPr>
            <a:spLocks noChangeArrowheads="1"/>
          </p:cNvSpPr>
          <p:nvPr/>
        </p:nvSpPr>
        <p:spPr bwMode="gray">
          <a:xfrm>
            <a:off x="7953376" y="1214438"/>
            <a:ext cx="1012825" cy="131762"/>
          </a:xfrm>
          <a:prstGeom prst="rect">
            <a:avLst/>
          </a:prstGeom>
          <a:gradFill rotWithShape="0">
            <a:gsLst>
              <a:gs pos="0">
                <a:srgbClr val="767676"/>
              </a:gs>
              <a:gs pos="50000">
                <a:srgbClr val="FFFFFF"/>
              </a:gs>
              <a:gs pos="100000">
                <a:srgbClr val="767676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33" name="Rectangle 20"/>
          <p:cNvSpPr>
            <a:spLocks noChangeArrowheads="1"/>
          </p:cNvSpPr>
          <p:nvPr/>
        </p:nvSpPr>
        <p:spPr bwMode="gray">
          <a:xfrm rot="3419336">
            <a:off x="8806657" y="1016794"/>
            <a:ext cx="925512" cy="10033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8874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34" name="AutoShape 6"/>
          <p:cNvSpPr>
            <a:spLocks noChangeArrowheads="1"/>
          </p:cNvSpPr>
          <p:nvPr/>
        </p:nvSpPr>
        <p:spPr bwMode="auto">
          <a:xfrm>
            <a:off x="1524001" y="3357564"/>
            <a:ext cx="1857375" cy="3500437"/>
          </a:xfrm>
          <a:prstGeom prst="roundRect">
            <a:avLst>
              <a:gd name="adj" fmla="val 13745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5">
                <a:lumMod val="2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1400" dirty="0">
                <a:solidFill>
                  <a:schemeClr val="accent5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Политическая мысль </a:t>
            </a:r>
          </a:p>
          <a:p>
            <a:pPr algn="ctr">
              <a:defRPr/>
            </a:pPr>
            <a:r>
              <a:rPr lang="ru-RU" sz="1400" dirty="0">
                <a:solidFill>
                  <a:schemeClr val="accent5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не выделялась </a:t>
            </a:r>
          </a:p>
          <a:p>
            <a:pPr algn="ctr">
              <a:defRPr/>
            </a:pPr>
            <a:r>
              <a:rPr lang="ru-RU" sz="1400" dirty="0">
                <a:solidFill>
                  <a:schemeClr val="accent5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 самостоятельную </a:t>
            </a:r>
          </a:p>
          <a:p>
            <a:pPr algn="ctr">
              <a:defRPr/>
            </a:pPr>
            <a:r>
              <a:rPr lang="ru-RU" sz="1400" dirty="0">
                <a:solidFill>
                  <a:schemeClr val="accent5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область знания,</a:t>
            </a:r>
          </a:p>
          <a:p>
            <a:pPr algn="ctr">
              <a:defRPr/>
            </a:pPr>
            <a:r>
              <a:rPr lang="ru-RU" sz="1400" dirty="0">
                <a:solidFill>
                  <a:schemeClr val="accent5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выражалась в </a:t>
            </a:r>
          </a:p>
          <a:p>
            <a:pPr algn="ctr">
              <a:defRPr/>
            </a:pPr>
            <a:r>
              <a:rPr lang="ru-RU" sz="1400" dirty="0">
                <a:solidFill>
                  <a:schemeClr val="accent5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мифологической </a:t>
            </a:r>
          </a:p>
          <a:p>
            <a:pPr algn="ctr">
              <a:defRPr/>
            </a:pPr>
            <a:r>
              <a:rPr lang="ru-RU" sz="1400" dirty="0">
                <a:solidFill>
                  <a:schemeClr val="accent5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форме,</a:t>
            </a:r>
          </a:p>
          <a:p>
            <a:pPr algn="ctr">
              <a:defRPr/>
            </a:pPr>
            <a:r>
              <a:rPr lang="ru-RU" sz="1400" dirty="0">
                <a:solidFill>
                  <a:schemeClr val="accent5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господствовало </a:t>
            </a:r>
          </a:p>
          <a:p>
            <a:pPr algn="ctr">
              <a:defRPr/>
            </a:pPr>
            <a:r>
              <a:rPr lang="ru-RU" sz="1400" dirty="0">
                <a:solidFill>
                  <a:schemeClr val="accent5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понимание </a:t>
            </a:r>
          </a:p>
          <a:p>
            <a:pPr algn="ctr">
              <a:defRPr/>
            </a:pPr>
            <a:r>
              <a:rPr lang="ru-RU" sz="1400" dirty="0">
                <a:solidFill>
                  <a:schemeClr val="accent5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божественного </a:t>
            </a:r>
          </a:p>
          <a:p>
            <a:pPr algn="ctr">
              <a:defRPr/>
            </a:pPr>
            <a:r>
              <a:rPr lang="ru-RU" sz="1400" dirty="0">
                <a:solidFill>
                  <a:schemeClr val="accent5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происхождения </a:t>
            </a:r>
          </a:p>
          <a:p>
            <a:pPr algn="ctr">
              <a:defRPr/>
            </a:pPr>
            <a:r>
              <a:rPr lang="ru-RU" sz="1400" dirty="0">
                <a:solidFill>
                  <a:schemeClr val="accent5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власти.</a:t>
            </a:r>
          </a:p>
          <a:p>
            <a:pPr algn="ctr">
              <a:defRPr/>
            </a:pPr>
            <a:r>
              <a:rPr lang="ru-RU" sz="1400" dirty="0">
                <a:solidFill>
                  <a:schemeClr val="accent5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</a:t>
            </a:r>
            <a:r>
              <a:rPr lang="ru-RU" b="1" dirty="0">
                <a:solidFill>
                  <a:schemeClr val="accent5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Хаммурапи</a:t>
            </a:r>
          </a:p>
          <a:p>
            <a:pPr algn="ctr">
              <a:defRPr/>
            </a:pPr>
            <a:r>
              <a:rPr lang="ru-RU" b="1" dirty="0">
                <a:solidFill>
                  <a:schemeClr val="accent5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Мо-цзы,</a:t>
            </a:r>
          </a:p>
          <a:p>
            <a:pPr algn="ctr">
              <a:defRPr/>
            </a:pPr>
            <a:r>
              <a:rPr lang="ru-RU" b="1" dirty="0">
                <a:solidFill>
                  <a:schemeClr val="accent5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Конфуций)</a:t>
            </a:r>
          </a:p>
        </p:txBody>
      </p:sp>
      <p:sp>
        <p:nvSpPr>
          <p:cNvPr id="36" name="AutoShape 6"/>
          <p:cNvSpPr>
            <a:spLocks noChangeArrowheads="1"/>
          </p:cNvSpPr>
          <p:nvPr/>
        </p:nvSpPr>
        <p:spPr bwMode="auto">
          <a:xfrm>
            <a:off x="3452813" y="3357564"/>
            <a:ext cx="1714500" cy="3500437"/>
          </a:xfrm>
          <a:prstGeom prst="roundRect">
            <a:avLst>
              <a:gd name="adj" fmla="val 13745"/>
            </a:avLst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accent4">
                <a:lumMod val="95000"/>
                <a:lumOff val="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buFont typeface="Arial" pitchFamily="34" charset="0"/>
              <a:buChar char="•"/>
              <a:defRPr/>
            </a:pP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Освобождение </a:t>
            </a:r>
          </a:p>
          <a:p>
            <a:pPr algn="ctr">
              <a:defRPr/>
            </a:pP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политических </a:t>
            </a:r>
          </a:p>
          <a:p>
            <a:pPr algn="ctr">
              <a:defRPr/>
            </a:pP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взглядов от </a:t>
            </a:r>
          </a:p>
          <a:p>
            <a:pPr algn="ctr">
              <a:defRPr/>
            </a:pP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мифологической </a:t>
            </a:r>
          </a:p>
          <a:p>
            <a:pPr algn="ctr">
              <a:defRPr/>
            </a:pP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формы.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Анализ </a:t>
            </a:r>
          </a:p>
          <a:p>
            <a:pPr algn="ctr">
              <a:defRPr/>
            </a:pP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устройства</a:t>
            </a:r>
          </a:p>
          <a:p>
            <a:pPr algn="ctr">
              <a:defRPr/>
            </a:pP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государства,</a:t>
            </a:r>
          </a:p>
          <a:p>
            <a:pPr algn="ctr">
              <a:defRPr/>
            </a:pP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классификация </a:t>
            </a:r>
          </a:p>
          <a:p>
            <a:pPr algn="ctr">
              <a:defRPr/>
            </a:pP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его форм.</a:t>
            </a:r>
          </a:p>
          <a:p>
            <a:pPr algn="ctr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(Гомер, Соломон,</a:t>
            </a:r>
          </a:p>
          <a:p>
            <a:pPr algn="ctr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Пифагор, </a:t>
            </a:r>
          </a:p>
          <a:p>
            <a:pPr algn="ctr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Сократ, Платон,</a:t>
            </a:r>
          </a:p>
          <a:p>
            <a:pPr algn="ctr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Аристотель,</a:t>
            </a:r>
          </a:p>
          <a:p>
            <a:pPr algn="ctr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Цицерон)</a:t>
            </a:r>
          </a:p>
        </p:txBody>
      </p:sp>
      <p:sp>
        <p:nvSpPr>
          <p:cNvPr id="37" name="AutoShape 6"/>
          <p:cNvSpPr>
            <a:spLocks noChangeArrowheads="1"/>
          </p:cNvSpPr>
          <p:nvPr/>
        </p:nvSpPr>
        <p:spPr bwMode="auto">
          <a:xfrm>
            <a:off x="5238750" y="3357564"/>
            <a:ext cx="1785938" cy="3500437"/>
          </a:xfrm>
          <a:prstGeom prst="roundRect">
            <a:avLst>
              <a:gd name="adj" fmla="val 13745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5">
                <a:lumMod val="1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buFont typeface="Arial" pitchFamily="34" charset="0"/>
              <a:buChar char="•"/>
              <a:defRPr/>
            </a:pP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Развитие </a:t>
            </a:r>
          </a:p>
          <a:p>
            <a:pPr algn="ctr">
              <a:defRPr/>
            </a:pP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социально-</a:t>
            </a:r>
          </a:p>
          <a:p>
            <a:pPr algn="ctr">
              <a:defRPr/>
            </a:pP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политической </a:t>
            </a:r>
          </a:p>
          <a:p>
            <a:pPr algn="ctr">
              <a:defRPr/>
            </a:pP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мысли в основном </a:t>
            </a:r>
          </a:p>
          <a:p>
            <a:pPr algn="ctr">
              <a:defRPr/>
            </a:pP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усилиями</a:t>
            </a:r>
          </a:p>
          <a:p>
            <a:pPr algn="ctr">
              <a:defRPr/>
            </a:pP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религиозных </a:t>
            </a:r>
          </a:p>
          <a:p>
            <a:pPr algn="ctr">
              <a:defRPr/>
            </a:pP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деятелей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Обоснование </a:t>
            </a:r>
          </a:p>
          <a:p>
            <a:pPr algn="ctr">
              <a:defRPr/>
            </a:pP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теологической </a:t>
            </a:r>
          </a:p>
          <a:p>
            <a:pPr algn="ctr">
              <a:defRPr/>
            </a:pP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теории</a:t>
            </a:r>
          </a:p>
          <a:p>
            <a:pPr algn="ctr">
              <a:defRPr/>
            </a:pP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политической </a:t>
            </a:r>
          </a:p>
          <a:p>
            <a:pPr algn="ctr">
              <a:defRPr/>
            </a:pP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власти.</a:t>
            </a:r>
          </a:p>
          <a:p>
            <a:pPr algn="ctr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(Марк Августин,</a:t>
            </a:r>
          </a:p>
          <a:p>
            <a:pPr algn="ctr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Фома Аквинский)</a:t>
            </a:r>
          </a:p>
        </p:txBody>
      </p:sp>
      <p:sp>
        <p:nvSpPr>
          <p:cNvPr id="38" name="AutoShape 6"/>
          <p:cNvSpPr>
            <a:spLocks noChangeArrowheads="1"/>
          </p:cNvSpPr>
          <p:nvPr/>
        </p:nvSpPr>
        <p:spPr bwMode="auto">
          <a:xfrm>
            <a:off x="7096125" y="3357564"/>
            <a:ext cx="1785938" cy="3500437"/>
          </a:xfrm>
          <a:prstGeom prst="roundRect">
            <a:avLst>
              <a:gd name="adj" fmla="val 13745"/>
            </a:avLst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accent5">
                <a:lumMod val="1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buFont typeface="Arial" pitchFamily="34" charset="0"/>
              <a:buChar char="•"/>
              <a:defRPr/>
            </a:pPr>
            <a:r>
              <a:rPr lang="ru-RU" sz="1400" dirty="0">
                <a:latin typeface="Arial" charset="0"/>
              </a:rPr>
              <a:t>Развитие </a:t>
            </a:r>
          </a:p>
          <a:p>
            <a:pPr algn="ctr">
              <a:defRPr/>
            </a:pPr>
            <a:r>
              <a:rPr lang="ru-RU" sz="1400" dirty="0">
                <a:latin typeface="Arial" charset="0"/>
              </a:rPr>
              <a:t>гуманистических</a:t>
            </a:r>
          </a:p>
          <a:p>
            <a:pPr algn="ctr">
              <a:defRPr/>
            </a:pPr>
            <a:r>
              <a:rPr lang="ru-RU" sz="1400" dirty="0">
                <a:latin typeface="Arial" charset="0"/>
              </a:rPr>
              <a:t>начал в </a:t>
            </a:r>
          </a:p>
          <a:p>
            <a:pPr algn="ctr">
              <a:defRPr/>
            </a:pPr>
            <a:r>
              <a:rPr lang="ru-RU" sz="1400" dirty="0">
                <a:latin typeface="Arial" charset="0"/>
              </a:rPr>
              <a:t>политической </a:t>
            </a:r>
          </a:p>
          <a:p>
            <a:pPr algn="ctr">
              <a:defRPr/>
            </a:pPr>
            <a:r>
              <a:rPr lang="ru-RU" sz="1400" dirty="0">
                <a:latin typeface="Arial" charset="0"/>
              </a:rPr>
              <a:t>теории,</a:t>
            </a:r>
          </a:p>
          <a:p>
            <a:pPr algn="ctr">
              <a:defRPr/>
            </a:pPr>
            <a:r>
              <a:rPr lang="ru-RU" sz="1400" dirty="0">
                <a:latin typeface="Arial" charset="0"/>
              </a:rPr>
              <a:t>освобождение ее </a:t>
            </a:r>
          </a:p>
          <a:p>
            <a:pPr algn="ctr">
              <a:defRPr/>
            </a:pPr>
            <a:r>
              <a:rPr lang="ru-RU" sz="1400" dirty="0">
                <a:latin typeface="Arial" charset="0"/>
              </a:rPr>
              <a:t>от теологии.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ru-RU" sz="1400" dirty="0">
                <a:latin typeface="Arial" charset="0"/>
              </a:rPr>
              <a:t>Анализ проблем </a:t>
            </a:r>
          </a:p>
          <a:p>
            <a:pPr algn="ctr">
              <a:defRPr/>
            </a:pPr>
            <a:r>
              <a:rPr lang="ru-RU" sz="1400" dirty="0">
                <a:latin typeface="Arial" charset="0"/>
              </a:rPr>
              <a:t>прав и свобод </a:t>
            </a:r>
          </a:p>
          <a:p>
            <a:pPr algn="ctr">
              <a:defRPr/>
            </a:pPr>
            <a:r>
              <a:rPr lang="ru-RU" sz="1400" dirty="0">
                <a:latin typeface="Arial" charset="0"/>
              </a:rPr>
              <a:t>человека, закона</a:t>
            </a:r>
          </a:p>
          <a:p>
            <a:pPr algn="ctr">
              <a:defRPr/>
            </a:pPr>
            <a:r>
              <a:rPr lang="ru-RU" sz="1400" dirty="0">
                <a:latin typeface="Arial" charset="0"/>
              </a:rPr>
              <a:t>и государства.</a:t>
            </a:r>
          </a:p>
          <a:p>
            <a:pPr algn="ctr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(Н. Макиавелли,</a:t>
            </a:r>
          </a:p>
          <a:p>
            <a:pPr algn="ctr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Т. Мор, Т. Гоббс,</a:t>
            </a:r>
          </a:p>
          <a:p>
            <a:pPr algn="ctr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Г. Гроций, </a:t>
            </a:r>
          </a:p>
          <a:p>
            <a:pPr algn="ctr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Дж. Локк)</a:t>
            </a:r>
          </a:p>
        </p:txBody>
      </p:sp>
      <p:sp>
        <p:nvSpPr>
          <p:cNvPr id="39" name="AutoShape 6"/>
          <p:cNvSpPr>
            <a:spLocks noChangeArrowheads="1"/>
          </p:cNvSpPr>
          <p:nvPr/>
        </p:nvSpPr>
        <p:spPr bwMode="auto">
          <a:xfrm>
            <a:off x="8953500" y="3357564"/>
            <a:ext cx="1714500" cy="3500437"/>
          </a:xfrm>
          <a:prstGeom prst="roundRect">
            <a:avLst>
              <a:gd name="adj" fmla="val 13745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5">
                <a:lumMod val="1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Формирование</a:t>
            </a:r>
          </a:p>
          <a:p>
            <a:pPr algn="ctr">
              <a:defRPr/>
            </a:pP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либеральной</a:t>
            </a:r>
          </a:p>
          <a:p>
            <a:pPr algn="ctr">
              <a:defRPr/>
            </a:pP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политической </a:t>
            </a:r>
          </a:p>
          <a:p>
            <a:pPr algn="ctr">
              <a:defRPr/>
            </a:pP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идеологии.</a:t>
            </a:r>
          </a:p>
          <a:p>
            <a:pPr algn="ctr">
              <a:defRPr/>
            </a:pP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Обоснование</a:t>
            </a:r>
          </a:p>
          <a:p>
            <a:pPr algn="ctr">
              <a:defRPr/>
            </a:pP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необходимости</a:t>
            </a:r>
          </a:p>
          <a:p>
            <a:pPr algn="ctr">
              <a:defRPr/>
            </a:pP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разделения</a:t>
            </a:r>
          </a:p>
          <a:p>
            <a:pPr algn="ctr">
              <a:defRPr/>
            </a:pP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властей.</a:t>
            </a:r>
          </a:p>
          <a:p>
            <a:pPr algn="ctr">
              <a:defRPr/>
            </a:pP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Формирование </a:t>
            </a:r>
          </a:p>
          <a:p>
            <a:pPr algn="ctr">
              <a:defRPr/>
            </a:pP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Концепции прав </a:t>
            </a:r>
          </a:p>
          <a:p>
            <a:pPr algn="ctr">
              <a:defRPr/>
            </a:pP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человека и </a:t>
            </a:r>
          </a:p>
          <a:p>
            <a:pPr algn="ctr">
              <a:defRPr/>
            </a:pP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гражданина.</a:t>
            </a:r>
          </a:p>
          <a:p>
            <a:pPr algn="ctr">
              <a:defRPr/>
            </a:pPr>
            <a:r>
              <a:rPr lang="ru-RU" sz="1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(Ш.Монтескье, </a:t>
            </a:r>
          </a:p>
          <a:p>
            <a:pPr algn="ctr">
              <a:defRPr/>
            </a:pPr>
            <a:r>
              <a:rPr lang="ru-RU" sz="1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Ж.Ж. Руссо, О. Конт,</a:t>
            </a:r>
          </a:p>
          <a:p>
            <a:pPr algn="ctr">
              <a:defRPr/>
            </a:pPr>
            <a:r>
              <a:rPr lang="ru-RU" sz="1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А.Н.Радищев)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1524000" y="2143117"/>
            <a:ext cx="1928794" cy="116955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5">
                    <a:lumMod val="10000"/>
                  </a:schemeClr>
                </a:solidFill>
                <a:latin typeface="Arial" charset="0"/>
              </a:rPr>
              <a:t>Политические учения</a:t>
            </a:r>
          </a:p>
          <a:p>
            <a:pPr algn="ctr">
              <a:defRPr/>
            </a:pPr>
            <a:r>
              <a:rPr lang="ru-RU" sz="1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5">
                    <a:lumMod val="10000"/>
                  </a:schemeClr>
                </a:solidFill>
                <a:latin typeface="Arial" charset="0"/>
              </a:rPr>
              <a:t>Древнего Востока</a:t>
            </a:r>
          </a:p>
          <a:p>
            <a:pPr algn="ctr">
              <a:defRPr/>
            </a:pPr>
            <a:r>
              <a:rPr lang="ru-RU" sz="1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5">
                    <a:lumMod val="10000"/>
                  </a:schemeClr>
                </a:solidFill>
                <a:latin typeface="Arial" charset="0"/>
              </a:rPr>
              <a:t>(Вавилон, Китай, Персия, Ассирия)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381356" y="2143117"/>
            <a:ext cx="1785950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5">
                    <a:lumMod val="10000"/>
                  </a:schemeClr>
                </a:solidFill>
                <a:latin typeface="Arial" charset="0"/>
              </a:rPr>
              <a:t>Политические учения Древней Греции и Древнего Рима</a:t>
            </a:r>
            <a:endParaRPr lang="ru-RU" sz="1400" dirty="0">
              <a:latin typeface="Arial" charset="0"/>
            </a:endParaRPr>
          </a:p>
        </p:txBody>
      </p:sp>
      <p:pic>
        <p:nvPicPr>
          <p:cNvPr id="81922" name="Picture 2" descr="C:\Documents and Settings\Владимир\Рабочий стол\политолия\мо цзы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524001" y="3643315"/>
            <a:ext cx="1792459" cy="2408237"/>
          </a:xfrm>
          <a:prstGeom prst="rect">
            <a:avLst/>
          </a:prstGeom>
          <a:noFill/>
          <a:effectLst>
            <a:softEdge rad="31750"/>
          </a:effectLst>
        </p:spPr>
      </p:pic>
      <p:pic>
        <p:nvPicPr>
          <p:cNvPr id="81923" name="Picture 3" descr="C:\Documents and Settings\Владимир\Рабочий стол\политолия\gome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813" y="3500439"/>
            <a:ext cx="1928812" cy="2528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5" name="Picture 5" descr="C:\Documents and Settings\Владимир\Рабочий стол\политолия\plato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176" y="3357564"/>
            <a:ext cx="1857375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TextBox 49"/>
          <p:cNvSpPr txBox="1"/>
          <p:nvPr/>
        </p:nvSpPr>
        <p:spPr>
          <a:xfrm>
            <a:off x="5167306" y="2214555"/>
            <a:ext cx="178595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5">
                    <a:lumMod val="10000"/>
                  </a:schemeClr>
                </a:solidFill>
                <a:latin typeface="Arial" charset="0"/>
              </a:rPr>
              <a:t>Политические учения средневековья</a:t>
            </a:r>
            <a:endParaRPr lang="ru-RU" sz="1600" dirty="0">
              <a:latin typeface="Arial" charset="0"/>
            </a:endParaRPr>
          </a:p>
        </p:txBody>
      </p:sp>
      <p:pic>
        <p:nvPicPr>
          <p:cNvPr id="81926" name="Picture 6" descr="C:\Documents and Settings\Владимир\Рабочий стол\политолия\thomas_aquinas-71921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875" y="3429001"/>
            <a:ext cx="1936750" cy="253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TextBox 51"/>
          <p:cNvSpPr txBox="1"/>
          <p:nvPr/>
        </p:nvSpPr>
        <p:spPr>
          <a:xfrm>
            <a:off x="6953256" y="2143117"/>
            <a:ext cx="1785950" cy="116955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5">
                    <a:lumMod val="10000"/>
                  </a:schemeClr>
                </a:solidFill>
                <a:latin typeface="Arial" charset="0"/>
              </a:rPr>
              <a:t>Политические учения Эпохи Возрождения и Эпохи Просвещения</a:t>
            </a:r>
            <a:endParaRPr lang="ru-RU" sz="1400" dirty="0">
              <a:latin typeface="Arial" charset="0"/>
            </a:endParaRPr>
          </a:p>
        </p:txBody>
      </p:sp>
      <p:pic>
        <p:nvPicPr>
          <p:cNvPr id="81927" name="Picture 7" descr="C:\Documents and Settings\Владимир\Рабочий стол\политолия\макиавелли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126" y="3429000"/>
            <a:ext cx="1844675" cy="251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TextBox 53"/>
          <p:cNvSpPr txBox="1"/>
          <p:nvPr/>
        </p:nvSpPr>
        <p:spPr>
          <a:xfrm>
            <a:off x="8882082" y="2214555"/>
            <a:ext cx="1785918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5">
                    <a:lumMod val="10000"/>
                  </a:schemeClr>
                </a:solidFill>
                <a:latin typeface="Arial" charset="0"/>
              </a:rPr>
              <a:t>Политические учения Нового времени</a:t>
            </a:r>
            <a:endParaRPr lang="ru-RU" sz="1600" dirty="0">
              <a:latin typeface="Arial" charset="0"/>
            </a:endParaRPr>
          </a:p>
        </p:txBody>
      </p:sp>
      <p:pic>
        <p:nvPicPr>
          <p:cNvPr id="1027" name="Picture 3" descr="E:\политолия\руссо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5550" y="3429001"/>
            <a:ext cx="1822450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Лента лицом вниз 44"/>
          <p:cNvSpPr/>
          <p:nvPr/>
        </p:nvSpPr>
        <p:spPr>
          <a:xfrm>
            <a:off x="8882064" y="5286375"/>
            <a:ext cx="1785937" cy="642938"/>
          </a:xfrm>
          <a:prstGeom prst="ribb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Ж.Ж. Руссо</a:t>
            </a:r>
          </a:p>
        </p:txBody>
      </p:sp>
    </p:spTree>
    <p:extLst>
      <p:ext uri="{BB962C8B-B14F-4D97-AF65-F5344CB8AC3E}">
        <p14:creationId xmlns:p14="http://schemas.microsoft.com/office/powerpoint/2010/main" val="1063001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4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19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19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19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1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9" presetID="6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819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" presetClass="exit" presetSubtype="4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819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819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7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4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819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19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1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2000" fill="hold"/>
                                        <p:tgtEl>
                                          <p:spTgt spid="819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9" presetID="21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60" dur="2000"/>
                                        <p:tgtEl>
                                          <p:spTgt spid="819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6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819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819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819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69" presetID="3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" decel="100000"/>
                                        <p:tgtEl>
                                          <p:spTgt spid="819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" decel="100000"/>
                                        <p:tgtEl>
                                          <p:spTgt spid="819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78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4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4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8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819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819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819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819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81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0" dur="2000" fill="hold"/>
                                        <p:tgtEl>
                                          <p:spTgt spid="819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02" presetID="34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103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04" dur="4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05" dur="16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192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1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0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800" decel="100000"/>
                                        <p:tgtEl>
                                          <p:spTgt spid="819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800" decel="100000" fill="hold"/>
                                        <p:tgtEl>
                                          <p:spTgt spid="819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800" decel="100000" fill="hold"/>
                                        <p:tgtEl>
                                          <p:spTgt spid="819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800" decel="100000" fill="hold"/>
                                        <p:tgtEl>
                                          <p:spTgt spid="819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9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9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9" dur="2000" fill="hold"/>
                                        <p:tgtEl>
                                          <p:spTgt spid="819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1" presetID="2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819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819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4" dur="1000"/>
                                        <p:tgtEl>
                                          <p:spTgt spid="819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7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45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 nodeType="clickPar">
                      <p:stCondLst>
                        <p:cond delay="indefinite"/>
                      </p:stCondLst>
                      <p:childTnLst>
                        <p:par>
                          <p:cTn id="1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 nodeType="afterGroup">
                            <p:stCondLst>
                              <p:cond delay="1400"/>
                            </p:stCondLst>
                            <p:childTnLst>
                              <p:par>
                                <p:cTn id="165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6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8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 nodeType="afterGroup">
                            <p:stCondLst>
                              <p:cond delay="2400"/>
                            </p:stCondLst>
                            <p:childTnLst>
                              <p:par>
                                <p:cTn id="171" presetID="55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72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6" grpId="0" animBg="1"/>
      <p:bldP spid="37" grpId="0" animBg="1"/>
      <p:bldP spid="38" grpId="0" animBg="1"/>
      <p:bldP spid="39" grpId="0" animBg="1"/>
      <p:bldP spid="45" grpId="0" animBg="1"/>
      <p:bldP spid="45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0"/>
            <a:ext cx="9144000" cy="1341438"/>
          </a:xfrm>
        </p:spPr>
        <p:txBody>
          <a:bodyPr anchor="b">
            <a:noAutofit/>
          </a:bodyPr>
          <a:lstStyle/>
          <a:p>
            <a:pPr algn="ctr" eaLnBrk="1" hangingPunct="1"/>
            <a:r>
              <a:rPr lang="ru-RU" altLang="ru-RU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ПОЛИТИЧЕСКИЕ УЧЕНИЯ ДРЕВНЕГО ВОСТОКА</a:t>
            </a:r>
            <a:br>
              <a:rPr lang="ru-RU" altLang="ru-RU" sz="240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altLang="ru-RU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(ЕГИПЕТ, ИРАН, КИТАЙ, ВАВИЛОН, АССИРИЯ)</a:t>
            </a:r>
            <a:r>
              <a:rPr lang="ru-RU" alt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alt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" name="Текст 3"/>
          <p:cNvSpPr txBox="1">
            <a:spLocks/>
          </p:cNvSpPr>
          <p:nvPr/>
        </p:nvSpPr>
        <p:spPr>
          <a:xfrm>
            <a:off x="1847850" y="1268414"/>
            <a:ext cx="8496300" cy="5329237"/>
          </a:xfrm>
          <a:prstGeom prst="rect">
            <a:avLst/>
          </a:prstGeom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400" b="1"/>
              <a:t>ХАРАКТЕРНЫЕ ЧЕРТЫ:</a:t>
            </a:r>
          </a:p>
          <a:p>
            <a:pPr algn="just" eaLnBrk="1" hangingPunct="1"/>
            <a:r>
              <a:rPr lang="ru-RU" altLang="ru-RU" sz="2800" b="1"/>
              <a:t>1. Политическая мысль не выделяется  в самостоятельную область знания. </a:t>
            </a:r>
          </a:p>
          <a:p>
            <a:pPr algn="just" eaLnBrk="1" hangingPunct="1"/>
            <a:r>
              <a:rPr lang="ru-RU" altLang="ru-RU" sz="2800" b="1"/>
              <a:t>2. Мифологическая форма выражения.</a:t>
            </a:r>
          </a:p>
          <a:p>
            <a:pPr algn="just" eaLnBrk="1" hangingPunct="1"/>
            <a:r>
              <a:rPr lang="ru-RU" altLang="ru-RU" sz="2800" b="1"/>
              <a:t>3. Господство идеи божественного происхождения власти.</a:t>
            </a:r>
          </a:p>
          <a:p>
            <a:pPr algn="ctr" eaLnBrk="1" hangingPunct="1">
              <a:lnSpc>
                <a:spcPct val="125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ru-RU" sz="2800" b="1">
                <a:solidFill>
                  <a:schemeClr val="accent2"/>
                </a:solidFill>
                <a:latin typeface="Century Gothic" panose="020B0502020202020204" pitchFamily="34" charset="0"/>
              </a:rPr>
              <a:t>Основные предстоятели: </a:t>
            </a:r>
          </a:p>
          <a:p>
            <a:pPr algn="ctr" eaLnBrk="1" hangingPunct="1">
              <a:lnSpc>
                <a:spcPct val="125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ru-RU" altLang="ru-RU" sz="2800" b="1">
                <a:solidFill>
                  <a:schemeClr val="accent2"/>
                </a:solidFill>
              </a:rPr>
              <a:t>Хаммурапи, Заратустра, Конфуций, Мо-цзы, Шан Ян, Шэнь Бу-Хай</a:t>
            </a:r>
          </a:p>
          <a:p>
            <a:pPr eaLnBrk="1" hangingPunct="1">
              <a:lnSpc>
                <a:spcPct val="125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2800" b="1">
              <a:solidFill>
                <a:schemeClr val="accent2"/>
              </a:solidFill>
              <a:latin typeface="Century Gothic" panose="020B0502020202020204" pitchFamily="34" charset="0"/>
            </a:endParaRPr>
          </a:p>
        </p:txBody>
      </p:sp>
      <p:sp>
        <p:nvSpPr>
          <p:cNvPr id="48133" name="Oval 5"/>
          <p:cNvSpPr>
            <a:spLocks noChangeArrowheads="1"/>
          </p:cNvSpPr>
          <p:nvPr/>
        </p:nvSpPr>
        <p:spPr bwMode="auto">
          <a:xfrm>
            <a:off x="9336089" y="6092825"/>
            <a:ext cx="1152525" cy="431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3888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473076"/>
            <a:ext cx="3035300" cy="225425"/>
          </a:xfrm>
        </p:spPr>
        <p:txBody>
          <a:bodyPr anchor="t">
            <a:noAutofit/>
          </a:bodyPr>
          <a:lstStyle/>
          <a:p>
            <a:pPr eaLnBrk="1" hangingPunct="1"/>
            <a:r>
              <a:rPr lang="ru-RU" altLang="ru-RU" sz="2000">
                <a:effectLst>
                  <a:outerShdw blurRad="38100" dist="38100" dir="2700000" algn="tl">
                    <a:srgbClr val="C0C0C0"/>
                  </a:outerShdw>
                </a:effectLst>
              </a:rPr>
              <a:t>КОНФУЦИЙ</a:t>
            </a:r>
            <a:r>
              <a:rPr lang="ru-RU" altLang="ru-RU" sz="120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altLang="ru-RU" sz="120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sz="12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9155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5554664" y="260350"/>
            <a:ext cx="5113337" cy="6597650"/>
          </a:xfrm>
        </p:spPr>
        <p:txBody>
          <a:bodyPr/>
          <a:lstStyle/>
          <a:p>
            <a:pPr marL="0" indent="0" algn="ctr">
              <a:lnSpc>
                <a:spcPct val="80000"/>
              </a:lnSpc>
              <a:buNone/>
            </a:pPr>
            <a:r>
              <a:rPr lang="ru-RU" altLang="ru-RU" sz="1800" b="1">
                <a:solidFill>
                  <a:srgbClr val="2708E0"/>
                </a:solidFill>
              </a:rPr>
              <a:t>КОНФУЦИАНСТВО – 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ru-RU" altLang="ru-RU" sz="1800" b="1">
                <a:solidFill>
                  <a:srgbClr val="2708E0"/>
                </a:solidFill>
              </a:rPr>
              <a:t>ПОЛИТИЧЕСКОЕ УЧЕНИЕ, ОСНОВАННОЕ НА ПРИНЦИПАХ СТРОГОГО ПОРЯДКА И НРАВСТВЕННЫХ НОРМАХ</a:t>
            </a:r>
          </a:p>
          <a:p>
            <a:pPr marL="0" indent="0" algn="just">
              <a:lnSpc>
                <a:spcPct val="80000"/>
              </a:lnSpc>
            </a:pPr>
            <a:r>
              <a:rPr lang="ru-RU" altLang="ru-RU" sz="1600" b="1" i="1"/>
              <a:t> идеальное правление государством должно опираться на моральные нормы</a:t>
            </a:r>
            <a:r>
              <a:rPr lang="ru-RU" altLang="ru-RU" sz="1600" b="1"/>
              <a:t>;</a:t>
            </a:r>
          </a:p>
          <a:p>
            <a:pPr marL="0" indent="0" algn="just">
              <a:lnSpc>
                <a:spcPct val="80000"/>
              </a:lnSpc>
            </a:pPr>
            <a:r>
              <a:rPr lang="ru-RU" altLang="ru-RU" sz="1600" b="1"/>
              <a:t> </a:t>
            </a:r>
            <a:r>
              <a:rPr lang="ru-RU" altLang="ru-RU" sz="1600" b="1" i="1"/>
              <a:t>критерием поведения человека является человеколюбие</a:t>
            </a:r>
            <a:r>
              <a:rPr lang="ru-RU" altLang="ru-RU" sz="1600" b="1"/>
              <a:t>. Идея любви к ближнему называется принципом меры;</a:t>
            </a:r>
          </a:p>
          <a:p>
            <a:pPr marL="0" indent="0" algn="just">
              <a:lnSpc>
                <a:spcPct val="80000"/>
              </a:lnSpc>
            </a:pPr>
            <a:r>
              <a:rPr lang="ru-RU" altLang="ru-RU" sz="1600" b="1" i="1"/>
              <a:t> «благородные мужи» (правители) должны проявлять заботу о подданных и воспитывать на собственном примере нравственного поведения</a:t>
            </a:r>
            <a:r>
              <a:rPr lang="ru-RU" altLang="ru-RU" sz="1600" b="1"/>
              <a:t>;</a:t>
            </a:r>
          </a:p>
          <a:p>
            <a:pPr marL="0" indent="0" algn="just">
              <a:lnSpc>
                <a:spcPct val="80000"/>
              </a:lnSpc>
            </a:pPr>
            <a:r>
              <a:rPr lang="ru-RU" altLang="ru-RU" sz="1600" b="1" i="1"/>
              <a:t> государство является большой семьей, где правитель - отец, а подданные - его сыновья.</a:t>
            </a:r>
            <a:r>
              <a:rPr lang="ru-RU" altLang="ru-RU" sz="1600" b="1"/>
              <a:t> Принцип меры совместим с традициями господства и подчинения;</a:t>
            </a:r>
          </a:p>
          <a:p>
            <a:pPr marL="0" indent="0" algn="just">
              <a:lnSpc>
                <a:spcPct val="80000"/>
              </a:lnSpc>
            </a:pPr>
            <a:r>
              <a:rPr lang="ru-RU" altLang="ru-RU" sz="1600" b="1" i="1"/>
              <a:t> хорошая жизнь разворачивается в «5 присущих человеку отношениях»: </a:t>
            </a:r>
            <a:r>
              <a:rPr lang="ru-RU" altLang="ru-RU" sz="1600" b="1"/>
              <a:t>правитель - госслужащий, старый - молодой, отец - сын, друг – друг; муж - жена.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ru-RU" altLang="ru-RU" sz="1600" b="1">
                <a:solidFill>
                  <a:schemeClr val="bg1"/>
                </a:solidFill>
              </a:rPr>
              <a:t>Учение Конфуция защищало строго иерархическую организацию общества, где обязанности личности определялись его социальным положением.</a:t>
            </a:r>
            <a:endParaRPr lang="ru-RU" sz="1600" b="1">
              <a:solidFill>
                <a:schemeClr val="bg1"/>
              </a:solidFill>
            </a:endParaRPr>
          </a:p>
        </p:txBody>
      </p:sp>
      <p:sp>
        <p:nvSpPr>
          <p:cNvPr id="6" name="Текст 3"/>
          <p:cNvSpPr txBox="1">
            <a:spLocks/>
          </p:cNvSpPr>
          <p:nvPr/>
        </p:nvSpPr>
        <p:spPr>
          <a:xfrm>
            <a:off x="1524000" y="1268414"/>
            <a:ext cx="3563938" cy="1512887"/>
          </a:xfrm>
          <a:prstGeom prst="rect">
            <a:avLst/>
          </a:prstGeom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None/>
            </a:pPr>
            <a:r>
              <a:rPr lang="ru-RU" altLang="ru-RU" b="1" i="1"/>
              <a:t>(Кун Цзы, 551-479 гг. до н.э.)</a:t>
            </a:r>
            <a:r>
              <a:rPr lang="ru-RU" altLang="ru-RU" b="1"/>
              <a:t> - </a:t>
            </a:r>
            <a:r>
              <a:rPr lang="ru-RU" altLang="ru-RU" b="1" i="1"/>
              <a:t>основатель философско-этической концепции политики</a:t>
            </a:r>
            <a:endParaRPr lang="ru-RU" altLang="ru-RU" b="1"/>
          </a:p>
          <a:p>
            <a:pPr algn="ctr" eaLnBrk="1" hangingPunct="1">
              <a:lnSpc>
                <a:spcPct val="105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400" b="1">
              <a:solidFill>
                <a:srgbClr val="7F7F7F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9159" name="Рисунок 5" descr="kitayskiy-mudret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0" r="2200"/>
          <a:stretch>
            <a:fillRect/>
          </a:stretch>
        </p:blipFill>
        <p:spPr bwMode="auto">
          <a:xfrm>
            <a:off x="1524001" y="2205038"/>
            <a:ext cx="3363913" cy="3744912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0" cap="rnd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60" name="Oval 8"/>
          <p:cNvSpPr>
            <a:spLocks noChangeArrowheads="1"/>
          </p:cNvSpPr>
          <p:nvPr/>
        </p:nvSpPr>
        <p:spPr bwMode="auto">
          <a:xfrm>
            <a:off x="9264651" y="6237289"/>
            <a:ext cx="1152525" cy="2873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1437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436814" y="549275"/>
            <a:ext cx="8231187" cy="935038"/>
          </a:xfrm>
        </p:spPr>
        <p:txBody>
          <a:bodyPr anchor="b">
            <a:noAutofit/>
          </a:bodyPr>
          <a:lstStyle/>
          <a:p>
            <a:pPr algn="ctr" eaLnBrk="1" hangingPunct="1"/>
            <a:r>
              <a:rPr lang="ru-RU" altLang="ru-RU" sz="1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altLang="ru-RU" sz="1200" dirty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altLang="ru-RU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ПОЛИТИЧЕСКИЕ УЧЕНИЯ</a:t>
            </a:r>
            <a:br>
              <a:rPr lang="ru-RU" altLang="ru-RU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altLang="ru-RU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altLang="ru-RU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altLang="ru-RU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ДРЕВНЕЙ </a:t>
            </a:r>
            <a:r>
              <a:rPr lang="ru-RU" altLang="ru-RU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ГРЕЦИИ И ДРЕВНЕГО </a:t>
            </a:r>
            <a:r>
              <a:rPr lang="ru-RU" altLang="ru-RU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РИМА</a:t>
            </a:r>
            <a:endParaRPr lang="ru-RU" sz="12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0179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1524000" y="1412875"/>
            <a:ext cx="8820150" cy="4679950"/>
          </a:xfrm>
        </p:spPr>
        <p:txBody>
          <a:bodyPr/>
          <a:lstStyle/>
          <a:p>
            <a:pPr marL="0" indent="0" algn="ctr">
              <a:lnSpc>
                <a:spcPct val="125000"/>
              </a:lnSpc>
              <a:buNone/>
            </a:pPr>
            <a:r>
              <a:rPr lang="ru-RU" altLang="ru-RU" sz="2400" b="1" dirty="0"/>
              <a:t>ХАРАКТЕРНЫЕ ЧЕРТЫ</a:t>
            </a:r>
          </a:p>
          <a:p>
            <a:pPr marL="0" indent="0" algn="just">
              <a:lnSpc>
                <a:spcPct val="125000"/>
              </a:lnSpc>
              <a:buFontTx/>
              <a:buChar char="•"/>
            </a:pPr>
            <a:r>
              <a:rPr lang="ru-RU" altLang="ru-RU" sz="2400" dirty="0"/>
              <a:t>Постепенное освобождение политических взглядов от мифологической формы, обособление их как относительно самостоятельной части философии.</a:t>
            </a:r>
            <a:endParaRPr lang="ru-RU" altLang="ru-RU" sz="800" dirty="0"/>
          </a:p>
          <a:p>
            <a:pPr marL="0" indent="0" algn="just">
              <a:lnSpc>
                <a:spcPct val="125000"/>
              </a:lnSpc>
              <a:buFontTx/>
              <a:buChar char="•"/>
            </a:pPr>
            <a:r>
              <a:rPr lang="ru-RU" altLang="ru-RU" sz="2400" dirty="0"/>
              <a:t> Анализ устройства государство, классификация его форм, определение идеальной формы правления.</a:t>
            </a:r>
          </a:p>
          <a:p>
            <a:pPr marL="0" indent="0" algn="ctr">
              <a:buNone/>
            </a:pPr>
            <a:r>
              <a:rPr lang="ru-RU" sz="2400" b="1" dirty="0">
                <a:solidFill>
                  <a:srgbClr val="42568D"/>
                </a:solidFill>
              </a:rPr>
              <a:t>Основные предстоятели: </a:t>
            </a:r>
          </a:p>
          <a:p>
            <a:pPr marL="0" indent="0" algn="ctr">
              <a:buNone/>
            </a:pPr>
            <a:r>
              <a:rPr lang="ru-RU" altLang="ru-RU" sz="2400" dirty="0"/>
              <a:t>Гомер, Соломон, Пифагор, Гераклит, </a:t>
            </a:r>
            <a:r>
              <a:rPr lang="ru-RU" altLang="ru-RU" sz="2400" dirty="0" err="1"/>
              <a:t>Демокрит</a:t>
            </a:r>
            <a:r>
              <a:rPr lang="ru-RU" altLang="ru-RU" sz="2400" dirty="0"/>
              <a:t>, Протагор, Сократ, Платон, Аристотель, Лукреций, Цицерон</a:t>
            </a:r>
          </a:p>
          <a:p>
            <a:pPr marL="0" indent="0"/>
            <a:endParaRPr lang="ru-RU" sz="2400" b="1" dirty="0">
              <a:solidFill>
                <a:srgbClr val="42568D"/>
              </a:solidFill>
            </a:endParaRPr>
          </a:p>
          <a:p>
            <a:pPr marL="0" indent="0" algn="ctr">
              <a:lnSpc>
                <a:spcPct val="125000"/>
              </a:lnSpc>
              <a:buNone/>
            </a:pPr>
            <a:endParaRPr lang="ru-RU" dirty="0" smtClean="0"/>
          </a:p>
        </p:txBody>
      </p:sp>
      <p:sp>
        <p:nvSpPr>
          <p:cNvPr id="8" name="Текст 3"/>
          <p:cNvSpPr txBox="1">
            <a:spLocks/>
          </p:cNvSpPr>
          <p:nvPr/>
        </p:nvSpPr>
        <p:spPr>
          <a:xfrm>
            <a:off x="1919288" y="5445126"/>
            <a:ext cx="8424862" cy="1152525"/>
          </a:xfrm>
          <a:prstGeom prst="rect">
            <a:avLst/>
          </a:prstGeom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15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500" b="1">
              <a:solidFill>
                <a:srgbClr val="42568D"/>
              </a:solidFill>
              <a:latin typeface="Century Gothic" panose="020B0502020202020204" pitchFamily="34" charset="0"/>
            </a:endParaRPr>
          </a:p>
        </p:txBody>
      </p:sp>
      <p:sp>
        <p:nvSpPr>
          <p:cNvPr id="50181" name="Oval 5"/>
          <p:cNvSpPr>
            <a:spLocks noChangeArrowheads="1"/>
          </p:cNvSpPr>
          <p:nvPr/>
        </p:nvSpPr>
        <p:spPr bwMode="auto">
          <a:xfrm>
            <a:off x="9336089" y="6237289"/>
            <a:ext cx="1081087" cy="2873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166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1292</Words>
  <Application>Microsoft Office PowerPoint</Application>
  <PresentationFormat>Широкоэкранный</PresentationFormat>
  <Paragraphs>214</Paragraphs>
  <Slides>25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5" baseType="lpstr">
      <vt:lpstr>BatangChe</vt:lpstr>
      <vt:lpstr>Arial</vt:lpstr>
      <vt:lpstr>Calibri</vt:lpstr>
      <vt:lpstr>Calibri Light</vt:lpstr>
      <vt:lpstr>Century Gothic</vt:lpstr>
      <vt:lpstr>Monotype Corsiva</vt:lpstr>
      <vt:lpstr>Monotype Sorts</vt:lpstr>
      <vt:lpstr>Times New Roman</vt:lpstr>
      <vt:lpstr>Wingdings</vt:lpstr>
      <vt:lpstr>Тема Office</vt:lpstr>
      <vt:lpstr>КАЗАХСКИЙ НАЦИОНАЛЬНЫЙ УНИВЕРСИТЕТ ИМ. АЛЬ-ФАРАБИ</vt:lpstr>
      <vt:lpstr>Презентация PowerPoint</vt:lpstr>
      <vt:lpstr>План лекции:</vt:lpstr>
      <vt:lpstr>Изучение истории политической мысли важно не только само по себе, но и для правильного и глубокого понимания проблем современности</vt:lpstr>
      <vt:lpstr>История политической мысли уходит в глубокую древность. Возникновение политической мысли у древних народов восходит к мифологическим истокам и оперирует мифологическими представлениями о месте человека в мире. Первоначально политические идеи носили отрывочный характер В II-I тыс. до н.э. возникли крупные систематизированные произведения, посвященные политической проблематике.  Понятие «политика» берет начало от греч. «politis», т. е. древнегреческий город-государство, устройство которого исследовали мыслители античности.</vt:lpstr>
      <vt:lpstr>Презентация PowerPoint</vt:lpstr>
      <vt:lpstr>ПОЛИТИЧЕСКИЕ УЧЕНИЯ ДРЕВНЕГО ВОСТОКА (ЕГИПЕТ, ИРАН, КИТАЙ, ВАВИЛОН, АССИРИЯ) </vt:lpstr>
      <vt:lpstr>КОНФУЦИЙ </vt:lpstr>
      <vt:lpstr> ПОЛИТИЧЕСКИЕ УЧЕНИЯ  ДРЕВНЕЙ ГРЕЦИИ И ДРЕВНЕГО РИМА</vt:lpstr>
      <vt:lpstr>ДЕМОКРИТ  древнегреческий мыслитель (около 460 до н. э., Абдеры, Фракия — около 360 г. до н. э.)   </vt:lpstr>
      <vt:lpstr>СОКРАТ ИЗ АФИН -  древнегреческий мыслитель (469-399 до н. э.) </vt:lpstr>
      <vt:lpstr>Наивысшего развития политическая мысль Античности достигла в учениях древнегреческих философов  Платона и Аристотеля.  Их политические взгляды формировались в рамках единой, всеохватывающей философской науки и поэтому во многом носили общий философско-религиозный характер  </vt:lpstr>
      <vt:lpstr>ПЛАТОН - древнегреческий философ (427-347 гг. до н. э.)  Автор сочинений «Государство», «Законы», «Политик»  </vt:lpstr>
      <vt:lpstr>«ИДЕАЛЬНОЕ ГОСУДАРСТВО» ПЛАТОНА </vt:lpstr>
      <vt:lpstr>ПЛАТОН ВЫДЕЛЯЕТ  5 ФОРМ ГОСУДАРСТВЕННОГО УСТРОЙСТВА: </vt:lpstr>
      <vt:lpstr>ИДЕАЛЬНОЕ ОБЩЕСТВО СОСТОИТ  ИЗ 3-Х СОСЛОВИЙ: </vt:lpstr>
      <vt:lpstr>АРИСТОТЕЛЬ –  древнегреческий философ, основатель Ликея, учитель Александра Великого (384—322 до н. э.) Основные труды: «Политика», Афинская полития»    </vt:lpstr>
      <vt:lpstr>АРИСТОТЕЛЬ РАЗЛИЧАЛ ПРАВИЛЬНЫЕ И НЕПРАВИЛЬНЫЕ ФОРМЫ ГОСУДАРСТВА</vt:lpstr>
      <vt:lpstr>АРИСТОТЕЛЬ О ФОРМАХ ГОСУДАРСТВЕННОГО УСТРОЙСТВА </vt:lpstr>
      <vt:lpstr>Презентация PowerPoint</vt:lpstr>
      <vt:lpstr>ЦИЦЕРОН (106-43 ГГ. ДО Н.Э.) –  РИМСКИЙ ОРАТОР, ГОСУДАРСТВЕННЫЙ ДЕЯТЕЛЬ, ПИСАТЕЛЬ. АВТОР РАБОТ «О ГОСУДАРСТВЕ» И «О ЗАКОНАХ»</vt:lpstr>
      <vt:lpstr>ПОЛИТИЧЕСКИЕ УЧЕНИЯ СРЕДНЕВЕКОВЬЯ  </vt:lpstr>
      <vt:lpstr>АВРЕЛИЙ АВГУСТИН (354-430 ГГ.) –  ЕПИСКОП ГИППОНСКИЙ, ИДЕОЛОГ ХРИСТИАНСКОЙ ПОЛИТИЧЕСКОЙ ТЕОРИИ</vt:lpstr>
      <vt:lpstr>АКВИНСКИЙ ТОМА (ТОМА АКВИНАТ 1226-1274 ГГ.) - СРЕДНЕВЕКОВЫЙ МЫСЛИТЕЛЬ, КОТОРЫЙ ЗНАЧИТЕЛЬНО ОБОГАТИЛ РЕЛИГИОЗНУЮ КОНЦЕПЦИЮ ГОСУДАРСТВА</vt:lpstr>
      <vt:lpstr>      Қолданылған әдебиет : Абжаппарова А.А. Позиционирование органов исполнительной власти в медиапространстве: теория и практика (на примере Министерства образования и науки Республики Казахстан и Министерства образования и науки Российской Федерации): монография. Қазақ университеті. Алматы 2018. 146с. Деркач, А. А. Политическая психология : учебник для бакалавров / А. А. Деркач, Л. Г. Лаптев. — 2-е изд., перераб. и доп. — М. : Издательство Юрайт, 2017. — 591 с. — Серия : Бакалавр. Базовый курс. Овчинникова А.М., Шульга Н.В. Основы имиджелогии: Конспект лекций / А.М. Овчинникова, Н.В. Шульга; Омский гос. ун-т путей сообщения. Омск, 2019. 55 с. Беляева, М. А, Самкова, В. А. А35 АЗЫ ИМИДЖЕЛОГИИ: имидж личности, организации, территории [Текст] : учебное пособие для вузов / М. А. Беляева, В. А. Самкова ; Урал. гос. пед. ун-т. – Екатеринбург, 2016. – 184 с. Имидж политика: проблемы формирования, продвижения и исследования : коллективная монография / [под ред. В.Н. Васильевой, Г.В Жигуновой]. – Мурманск : МАГУ, 2016. – 183 с. Имидж Беларуси: становление, состояние, продвижение : монография / М. А. Слемнёв [и др.], О. В. Вожгурова [и др.] ; под науч. ред. М. А. Слемнёва. – Витебск : ВГУ имени П. М. Машерова, 2020. – 198. Ким,Л.М. Саяси имиджелогия [мәтін]: оқұ құралы / Л.М. Ким, Д.Е. Ақболат.- Алматы, 2013.- 188. Имиджелогия [Мәтін] : оқулық / О. Тұржан,; [Л.Н.Гумилев атын. Еуразия ұлттық ун-ті] - Астана : [б. ж.], 2019 . - 177 б. Библиогр.: 174-177 б. Имиджелогия - Тұржан, О.... (kazneb.kz); Тлепбергенова А.А. Страновой имидж: учебное пособие для студентов бакалавриата университетов, обучающихся по специальностям «Журналистика», «Связь с общественностью». – Алматы: Қазақ университеті, 2011. – 78 с.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Абжаппарова Айгуль</dc:creator>
  <cp:lastModifiedBy>Абжаппарова Айгуль</cp:lastModifiedBy>
  <cp:revision>11</cp:revision>
  <dcterms:created xsi:type="dcterms:W3CDTF">2021-01-25T08:46:53Z</dcterms:created>
  <dcterms:modified xsi:type="dcterms:W3CDTF">2021-06-17T08:46:17Z</dcterms:modified>
</cp:coreProperties>
</file>